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1720" r:id="rId2"/>
    <p:sldId id="256" r:id="rId3"/>
    <p:sldId id="257" r:id="rId4"/>
    <p:sldId id="1816" r:id="rId5"/>
    <p:sldId id="1831" r:id="rId6"/>
    <p:sldId id="1830" r:id="rId7"/>
    <p:sldId id="1721" r:id="rId8"/>
    <p:sldId id="1817" r:id="rId9"/>
    <p:sldId id="1818" r:id="rId10"/>
    <p:sldId id="1820" r:id="rId11"/>
    <p:sldId id="1819" r:id="rId12"/>
    <p:sldId id="1821" r:id="rId13"/>
    <p:sldId id="1674" r:id="rId14"/>
    <p:sldId id="1299" r:id="rId15"/>
    <p:sldId id="1683" r:id="rId16"/>
    <p:sldId id="1086" r:id="rId17"/>
    <p:sldId id="1824" r:id="rId18"/>
    <p:sldId id="1826" r:id="rId19"/>
    <p:sldId id="1827" r:id="rId20"/>
    <p:sldId id="1823" r:id="rId21"/>
    <p:sldId id="1594" r:id="rId22"/>
    <p:sldId id="182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2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99"/>
    <p:restoredTop sz="94693"/>
  </p:normalViewPr>
  <p:slideViewPr>
    <p:cSldViewPr snapToGrid="0" snapToObjects="1">
      <p:cViewPr varScale="1">
        <p:scale>
          <a:sx n="101" d="100"/>
          <a:sy n="101" d="100"/>
        </p:scale>
        <p:origin x="200"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FB885-E638-5E41-8EC7-DDC3B5755D3E}" type="datetimeFigureOut">
              <a:rPr lang="en-US" smtClean="0"/>
              <a:t>6/11/21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DCA4C-BF2F-204D-91A7-49D58EBD1DEE}" type="slidenum">
              <a:rPr lang="en-US" smtClean="0"/>
              <a:t>‹#›</a:t>
            </a:fld>
            <a:endParaRPr lang="en-US"/>
          </a:p>
        </p:txBody>
      </p:sp>
    </p:spTree>
    <p:extLst>
      <p:ext uri="{BB962C8B-B14F-4D97-AF65-F5344CB8AC3E}">
        <p14:creationId xmlns:p14="http://schemas.microsoft.com/office/powerpoint/2010/main" val="86558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D78450C1-4921-1C42-A575-D64FF8E8D533}"/>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a:extLst>
              <a:ext uri="{FF2B5EF4-FFF2-40B4-BE49-F238E27FC236}">
                <a16:creationId xmlns:a16="http://schemas.microsoft.com/office/drawing/2014/main" id="{52F47301-24FC-ED48-A6F4-94241CC84763}"/>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ea typeface="msgothic" charset="0"/>
                <a:cs typeface="msgothic" charset="0"/>
              </a:rPr>
              <a:t>Uses of SDMs. Classification of published species distribution modeling studies by (</a:t>
            </a:r>
            <a:r>
              <a:rPr lang="en-GB" altLang="en-US" sz="1400" b="1">
                <a:latin typeface="Arial" panose="020B0604020202020204" pitchFamily="34" charset="0"/>
                <a:ea typeface="msgothic" charset="0"/>
                <a:cs typeface="msgothic" charset="0"/>
              </a:rPr>
              <a:t>A</a:t>
            </a:r>
            <a:r>
              <a:rPr lang="en-GB" altLang="en-US">
                <a:latin typeface="Arial" panose="020B0604020202020204" pitchFamily="34" charset="0"/>
                <a:ea typeface="msgothic" charset="0"/>
                <a:cs typeface="msgothic" charset="0"/>
              </a:rPr>
              <a:t>) type of biodiversity assessment accomplished with the trend in the numbers of studies shown over time and (</a:t>
            </a:r>
            <a:r>
              <a:rPr lang="en-GB" altLang="en-US" sz="1400" b="1">
                <a:latin typeface="Arial" panose="020B0604020202020204" pitchFamily="34" charset="0"/>
                <a:ea typeface="msgothic" charset="0"/>
                <a:cs typeface="msgothic" charset="0"/>
              </a:rPr>
              <a:t>B</a:t>
            </a:r>
            <a:r>
              <a:rPr lang="en-GB" altLang="en-US">
                <a:latin typeface="Arial" panose="020B0604020202020204" pitchFamily="34" charset="0"/>
                <a:ea typeface="msgothic" charset="0"/>
                <a:cs typeface="msgothic" charset="0"/>
              </a:rPr>
              <a:t>) purpose of the model (see glossary in text S4). In (A), the trend for translocation is very similar to that of restoration, and hence is hardly visible. The classification is based on a random sample of 400 papers (of 6483 identified articles mentioning statistical models of species distributions); 238 of the randomly selected papers used SDMs and were included in this analysis. Details on the literature search and analyses appear in text S1, figs. S1.1, S1.2, S1.3, and S1.4, and tables S1.1, S1.2, and S1.3.</a:t>
            </a:r>
          </a:p>
        </p:txBody>
      </p:sp>
    </p:spTree>
    <p:extLst>
      <p:ext uri="{BB962C8B-B14F-4D97-AF65-F5344CB8AC3E}">
        <p14:creationId xmlns:p14="http://schemas.microsoft.com/office/powerpoint/2010/main" val="1163160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E27D0B0-E961-5A42-9BEF-676A30DAD1B5}"/>
              </a:ext>
            </a:extLst>
          </p:cNvPr>
          <p:cNvSpPr>
            <a:spLocks noGrp="1" noChangeArrowheads="1"/>
          </p:cNvSpPr>
          <p:nvPr>
            <p:ph type="sldNum" sz="quarter" idx="5"/>
          </p:nvPr>
        </p:nvSpPr>
        <p:spPr>
          <a:ln/>
        </p:spPr>
        <p:txBody>
          <a:bodyPr/>
          <a:lstStyle/>
          <a:p>
            <a:fld id="{27117B1E-9CD1-7F47-AD37-C5B9FE486F8A}" type="slidenum">
              <a:rPr lang="en-US" altLang="en-US"/>
              <a:pPr/>
              <a:t>13</a:t>
            </a:fld>
            <a:endParaRPr lang="en-US" altLang="en-US"/>
          </a:p>
        </p:txBody>
      </p:sp>
      <p:sp>
        <p:nvSpPr>
          <p:cNvPr id="143362" name="Rectangle 2">
            <a:extLst>
              <a:ext uri="{FF2B5EF4-FFF2-40B4-BE49-F238E27FC236}">
                <a16:creationId xmlns:a16="http://schemas.microsoft.com/office/drawing/2014/main" id="{54B6F060-7C52-3C42-9ECE-DE98BC62A8C8}"/>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E23EA547-73F5-1245-90D1-EAF43C876470}"/>
              </a:ext>
            </a:extLst>
          </p:cNvPr>
          <p:cNvSpPr>
            <a:spLocks noGrp="1" noChangeArrowheads="1"/>
          </p:cNvSpPr>
          <p:nvPr>
            <p:ph type="body" idx="1"/>
          </p:nvPr>
        </p:nvSpPr>
        <p:spPr/>
        <p:txBody>
          <a:bodyPr/>
          <a:lstStyle/>
          <a:p>
            <a:endParaRPr lang="en-US" altLang="en-US"/>
          </a:p>
          <a:p>
            <a:r>
              <a:rPr lang="en-US" altLang="en-US"/>
              <a:t>Observed distribution according to Atlas</a:t>
            </a:r>
          </a:p>
          <a:p>
            <a:r>
              <a:rPr lang="en-US" altLang="en-US"/>
              <a:t>native (black circles), naturalized (i.e. established alien; empty circles), extinct or probably extinct (cross), and present, but of doubtful or unknown status, e.g. whether native or alien (half-filled circles).</a:t>
            </a:r>
          </a:p>
          <a:p>
            <a:endParaRPr lang="en-US" altLang="en-US"/>
          </a:p>
        </p:txBody>
      </p:sp>
    </p:spTree>
    <p:extLst>
      <p:ext uri="{BB962C8B-B14F-4D97-AF65-F5344CB8AC3E}">
        <p14:creationId xmlns:p14="http://schemas.microsoft.com/office/powerpoint/2010/main" val="135603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sz="1200" b="0" dirty="0">
                <a:latin typeface="Arial"/>
                <a:cs typeface="Arial"/>
              </a:rPr>
              <a:t>I’ll just show a couple of</a:t>
            </a:r>
            <a:r>
              <a:rPr lang="en-US" sz="1200" b="0" baseline="0" dirty="0">
                <a:latin typeface="Arial"/>
                <a:cs typeface="Arial"/>
              </a:rPr>
              <a:t> quick examples.  On the left is a study of an invasive plant in Maine.  In that case, the predictions of invasion patterns were improved by incorporating models for dispersal and demographic spread.  On the right is a recent study done by one of the people in the group where I am now based looking at areas of Greenland that will become suitable for tree colonization under climate change.  By integrating information on dispersal rates, they quantified the lag time between when the climate becomes suitable and when trees are expected to colonize.  </a:t>
            </a:r>
          </a:p>
          <a:p>
            <a:pPr algn="l"/>
            <a:endParaRPr lang="en-US" sz="1200" b="0" baseline="0" dirty="0">
              <a:latin typeface="Arial"/>
              <a:cs typeface="Arial"/>
            </a:endParaRPr>
          </a:p>
          <a:p>
            <a:pPr algn="l"/>
            <a:r>
              <a:rPr lang="en-US" sz="1200" b="0" baseline="0" dirty="0">
                <a:latin typeface="Arial"/>
                <a:cs typeface="Arial"/>
              </a:rPr>
              <a:t>I think continuing to develop methods for integrating this type of information will lead to some really exciting developments of this type of models.</a:t>
            </a:r>
          </a:p>
        </p:txBody>
      </p:sp>
    </p:spTree>
    <p:extLst>
      <p:ext uri="{BB962C8B-B14F-4D97-AF65-F5344CB8AC3E}">
        <p14:creationId xmlns:p14="http://schemas.microsoft.com/office/powerpoint/2010/main" val="278181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a:latin typeface="Arial"/>
                <a:cs typeface="Arial"/>
              </a:rPr>
              <a:t>A set of tools that has been</a:t>
            </a:r>
            <a:r>
              <a:rPr lang="en-US" sz="1200" b="0" baseline="0" dirty="0">
                <a:latin typeface="Arial"/>
                <a:cs typeface="Arial"/>
              </a:rPr>
              <a:t> very</a:t>
            </a:r>
            <a:r>
              <a:rPr lang="en-US" sz="1200" b="0" dirty="0">
                <a:latin typeface="Arial"/>
                <a:cs typeface="Arial"/>
              </a:rPr>
              <a:t> important for this question</a:t>
            </a:r>
            <a:r>
              <a:rPr lang="en-US" sz="1200" b="0" baseline="0" dirty="0">
                <a:latin typeface="Arial"/>
                <a:cs typeface="Arial"/>
              </a:rPr>
              <a:t> a</a:t>
            </a:r>
            <a:r>
              <a:rPr lang="en-US" sz="1200" b="0" dirty="0">
                <a:latin typeface="Arial"/>
                <a:cs typeface="Arial"/>
              </a:rPr>
              <a:t>re</a:t>
            </a:r>
            <a:r>
              <a:rPr lang="en-US" sz="1200" b="0" baseline="0" dirty="0">
                <a:latin typeface="Arial"/>
                <a:cs typeface="Arial"/>
              </a:rPr>
              <a:t> models of </a:t>
            </a:r>
            <a:r>
              <a:rPr lang="en-US" sz="1200" b="0" dirty="0">
                <a:latin typeface="Arial"/>
                <a:cs typeface="Arial"/>
              </a:rPr>
              <a:t>habitat suitability,</a:t>
            </a:r>
            <a:r>
              <a:rPr lang="en-US" sz="1200" b="0" baseline="0" dirty="0">
                <a:latin typeface="Arial"/>
                <a:cs typeface="Arial"/>
              </a:rPr>
              <a:t> which generally make predictions about the spatial distribution of suitable habitat for a species based on the abiotic conditions in locations where it is known to occur.  This example that </a:t>
            </a:r>
            <a:r>
              <a:rPr lang="en-US" sz="1200" b="0" i="0" baseline="0" dirty="0">
                <a:solidFill>
                  <a:srgbClr val="0432FF"/>
                </a:solidFill>
                <a:latin typeface="Arial"/>
                <a:cs typeface="Arial"/>
              </a:rPr>
              <a:t>looked at the global invasion potential for a group of South African ornamental plants.  By identifying the areas with similar climatic conditions as South Africa, the authors were able to predict the risk of invasion from these species.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baseline="0" dirty="0">
              <a:solidFill>
                <a:srgbClr val="0432FF"/>
              </a:solidFill>
              <a:latin typeface="Arial"/>
              <a:cs typeface="Aria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baseline="0" dirty="0">
                <a:solidFill>
                  <a:srgbClr val="0432FF"/>
                </a:solidFill>
                <a:latin typeface="Arial"/>
                <a:cs typeface="Arial"/>
              </a:rPr>
              <a:t>A major limitation with most of this type of model is that while they may do a good job at predicting areas where a species could potentially establish, they often don’t incorporate mechanisms that will tell us more about where a species WILL establish.</a:t>
            </a:r>
            <a:endParaRPr lang="en-US" sz="1200" b="0" dirty="0">
              <a:latin typeface="Arial"/>
              <a:cs typeface="Arial"/>
            </a:endParaRPr>
          </a:p>
        </p:txBody>
      </p:sp>
    </p:spTree>
    <p:extLst>
      <p:ext uri="{BB962C8B-B14F-4D97-AF65-F5344CB8AC3E}">
        <p14:creationId xmlns:p14="http://schemas.microsoft.com/office/powerpoint/2010/main" val="10640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D78450C1-4921-1C42-A575-D64FF8E8D533}"/>
              </a:ext>
            </a:extLst>
          </p:cNvPr>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a:extLst>
              <a:ext uri="{FF2B5EF4-FFF2-40B4-BE49-F238E27FC236}">
                <a16:creationId xmlns:a16="http://schemas.microsoft.com/office/drawing/2014/main" id="{52F47301-24FC-ED48-A6F4-94241CC84763}"/>
              </a:ext>
            </a:extLst>
          </p:cNvPr>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itchFamily="2" charset="2"/>
              <a:buNone/>
              <a:tabLst>
                <a:tab pos="723900" algn="l"/>
                <a:tab pos="1447800" algn="l"/>
                <a:tab pos="2171700" algn="l"/>
                <a:tab pos="2895600" algn="l"/>
                <a:tab pos="3619500" algn="l"/>
                <a:tab pos="4343400" algn="l"/>
                <a:tab pos="5067300" algn="l"/>
              </a:tabLst>
            </a:pPr>
            <a:r>
              <a:rPr lang="en-GB" altLang="en-US" dirty="0">
                <a:latin typeface="Arial" panose="020B0604020202020204" pitchFamily="34" charset="0"/>
                <a:ea typeface="msgothic" charset="0"/>
                <a:cs typeface="msgothic" charset="0"/>
              </a:rPr>
              <a:t>Uses of SDMs. Classification of published species distribution </a:t>
            </a:r>
            <a:r>
              <a:rPr lang="en-GB" altLang="en-US" dirty="0" err="1">
                <a:latin typeface="Arial" panose="020B0604020202020204" pitchFamily="34" charset="0"/>
                <a:ea typeface="msgothic" charset="0"/>
                <a:cs typeface="msgothic" charset="0"/>
              </a:rPr>
              <a:t>modeling</a:t>
            </a:r>
            <a:r>
              <a:rPr lang="en-GB" altLang="en-US" dirty="0">
                <a:latin typeface="Arial" panose="020B0604020202020204" pitchFamily="34" charset="0"/>
                <a:ea typeface="msgothic" charset="0"/>
                <a:cs typeface="msgothic" charset="0"/>
              </a:rPr>
              <a:t> studies by (</a:t>
            </a:r>
            <a:r>
              <a:rPr lang="en-GB" altLang="en-US" sz="1400" b="1" dirty="0">
                <a:latin typeface="Arial" panose="020B0604020202020204" pitchFamily="34" charset="0"/>
                <a:ea typeface="msgothic" charset="0"/>
                <a:cs typeface="msgothic" charset="0"/>
              </a:rPr>
              <a:t>A</a:t>
            </a:r>
            <a:r>
              <a:rPr lang="en-GB" altLang="en-US" dirty="0">
                <a:latin typeface="Arial" panose="020B0604020202020204" pitchFamily="34" charset="0"/>
                <a:ea typeface="msgothic" charset="0"/>
                <a:cs typeface="msgothic" charset="0"/>
              </a:rPr>
              <a:t>) type of biodiversity assessment accomplished with the trend in the numbers of studies shown over time and (</a:t>
            </a:r>
            <a:r>
              <a:rPr lang="en-GB" altLang="en-US" sz="1400" b="1" dirty="0">
                <a:latin typeface="Arial" panose="020B0604020202020204" pitchFamily="34" charset="0"/>
                <a:ea typeface="msgothic" charset="0"/>
                <a:cs typeface="msgothic" charset="0"/>
              </a:rPr>
              <a:t>B</a:t>
            </a:r>
            <a:r>
              <a:rPr lang="en-GB" altLang="en-US" dirty="0">
                <a:latin typeface="Arial" panose="020B0604020202020204" pitchFamily="34" charset="0"/>
                <a:ea typeface="msgothic" charset="0"/>
                <a:cs typeface="msgothic" charset="0"/>
              </a:rPr>
              <a:t>) purpose of the model (see glossary in text S4). In (A), the trend for translocation is very similar to that of restoration, and hence is hardly visible. The classification is based on a random sample of 400 papers (of 6483 identified articles mentioning statistical models of species distributions); 238 of the randomly selected papers used SDMs and were included in this analysis. Details on the literature search and analyses appear in text S1, figs. S1.1, S1.2, S1.3, and S1.4, and tables S1.1, S1.2, and S1.3.</a:t>
            </a:r>
          </a:p>
        </p:txBody>
      </p:sp>
    </p:spTree>
    <p:extLst>
      <p:ext uri="{BB962C8B-B14F-4D97-AF65-F5344CB8AC3E}">
        <p14:creationId xmlns:p14="http://schemas.microsoft.com/office/powerpoint/2010/main" val="224011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9C80FD50-5D3A-4DD9-83D8-0F3DBA58E6DD}" type="slidenum">
              <a:rPr lang="da-DK" smtClean="0"/>
              <a:t>21</a:t>
            </a:fld>
            <a:endParaRPr lang="da-DK"/>
          </a:p>
        </p:txBody>
      </p:sp>
    </p:spTree>
    <p:extLst>
      <p:ext uri="{BB962C8B-B14F-4D97-AF65-F5344CB8AC3E}">
        <p14:creationId xmlns:p14="http://schemas.microsoft.com/office/powerpoint/2010/main" val="3618325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6EE1-1DE2-3C43-8D95-297275B19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FB6FBF-9D32-4D4B-98EC-A773F26FF1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6C5B21-2256-AA48-8D5B-95F12BF8BC97}"/>
              </a:ext>
            </a:extLst>
          </p:cNvPr>
          <p:cNvSpPr>
            <a:spLocks noGrp="1"/>
          </p:cNvSpPr>
          <p:nvPr>
            <p:ph type="dt" sz="half" idx="10"/>
          </p:nvPr>
        </p:nvSpPr>
        <p:spPr/>
        <p:txBody>
          <a:bodyPr/>
          <a:lstStyle/>
          <a:p>
            <a:fld id="{80E1BEEA-947E-CA46-904F-0A74CCB9E339}" type="datetimeFigureOut">
              <a:rPr lang="en-US" smtClean="0"/>
              <a:t>6/11/21</a:t>
            </a:fld>
            <a:endParaRPr lang="en-US"/>
          </a:p>
        </p:txBody>
      </p:sp>
      <p:sp>
        <p:nvSpPr>
          <p:cNvPr id="5" name="Footer Placeholder 4">
            <a:extLst>
              <a:ext uri="{FF2B5EF4-FFF2-40B4-BE49-F238E27FC236}">
                <a16:creationId xmlns:a16="http://schemas.microsoft.com/office/drawing/2014/main" id="{A5A12237-0DA4-DC49-B2F7-7C35241C3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0D7FE-FE46-CE42-A49E-F76192A52BF9}"/>
              </a:ext>
            </a:extLst>
          </p:cNvPr>
          <p:cNvSpPr>
            <a:spLocks noGrp="1"/>
          </p:cNvSpPr>
          <p:nvPr>
            <p:ph type="sldNum" sz="quarter" idx="12"/>
          </p:nvPr>
        </p:nvSpPr>
        <p:spPr/>
        <p:txBody>
          <a:bodyPr/>
          <a:lstStyle/>
          <a:p>
            <a:fld id="{A7867CA9-4E51-CF48-8D44-DA08D289E9EB}" type="slidenum">
              <a:rPr lang="en-US" smtClean="0"/>
              <a:t>‹#›</a:t>
            </a:fld>
            <a:endParaRPr lang="en-US"/>
          </a:p>
        </p:txBody>
      </p:sp>
    </p:spTree>
    <p:extLst>
      <p:ext uri="{BB962C8B-B14F-4D97-AF65-F5344CB8AC3E}">
        <p14:creationId xmlns:p14="http://schemas.microsoft.com/office/powerpoint/2010/main" val="230174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B9C1-2BB5-D74C-9FE7-DF6CC3674F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5E2A5E-5090-F14D-BE14-2EAF069CE3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A794A-30C5-D64F-921A-AE8621F1A504}"/>
              </a:ext>
            </a:extLst>
          </p:cNvPr>
          <p:cNvSpPr>
            <a:spLocks noGrp="1"/>
          </p:cNvSpPr>
          <p:nvPr>
            <p:ph type="dt" sz="half" idx="10"/>
          </p:nvPr>
        </p:nvSpPr>
        <p:spPr/>
        <p:txBody>
          <a:bodyPr/>
          <a:lstStyle/>
          <a:p>
            <a:fld id="{80E1BEEA-947E-CA46-904F-0A74CCB9E339}" type="datetimeFigureOut">
              <a:rPr lang="en-US" smtClean="0"/>
              <a:t>6/11/21</a:t>
            </a:fld>
            <a:endParaRPr lang="en-US"/>
          </a:p>
        </p:txBody>
      </p:sp>
      <p:sp>
        <p:nvSpPr>
          <p:cNvPr id="5" name="Footer Placeholder 4">
            <a:extLst>
              <a:ext uri="{FF2B5EF4-FFF2-40B4-BE49-F238E27FC236}">
                <a16:creationId xmlns:a16="http://schemas.microsoft.com/office/drawing/2014/main" id="{2ECD1DD0-1B41-0A4A-B321-F79B65331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AA712-3EF2-3249-8F10-AD38EC78A2B4}"/>
              </a:ext>
            </a:extLst>
          </p:cNvPr>
          <p:cNvSpPr>
            <a:spLocks noGrp="1"/>
          </p:cNvSpPr>
          <p:nvPr>
            <p:ph type="sldNum" sz="quarter" idx="12"/>
          </p:nvPr>
        </p:nvSpPr>
        <p:spPr/>
        <p:txBody>
          <a:bodyPr/>
          <a:lstStyle/>
          <a:p>
            <a:fld id="{A7867CA9-4E51-CF48-8D44-DA08D289E9EB}" type="slidenum">
              <a:rPr lang="en-US" smtClean="0"/>
              <a:t>‹#›</a:t>
            </a:fld>
            <a:endParaRPr lang="en-US"/>
          </a:p>
        </p:txBody>
      </p:sp>
    </p:spTree>
    <p:extLst>
      <p:ext uri="{BB962C8B-B14F-4D97-AF65-F5344CB8AC3E}">
        <p14:creationId xmlns:p14="http://schemas.microsoft.com/office/powerpoint/2010/main" val="3599993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A4722E-268E-C144-BEA1-C51730AB1C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2FA739-0D13-8B41-A67B-845346FB79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351E00-5893-F04B-82D3-AD35D416E5D0}"/>
              </a:ext>
            </a:extLst>
          </p:cNvPr>
          <p:cNvSpPr>
            <a:spLocks noGrp="1"/>
          </p:cNvSpPr>
          <p:nvPr>
            <p:ph type="dt" sz="half" idx="10"/>
          </p:nvPr>
        </p:nvSpPr>
        <p:spPr/>
        <p:txBody>
          <a:bodyPr/>
          <a:lstStyle/>
          <a:p>
            <a:fld id="{80E1BEEA-947E-CA46-904F-0A74CCB9E339}" type="datetimeFigureOut">
              <a:rPr lang="en-US" smtClean="0"/>
              <a:t>6/11/21</a:t>
            </a:fld>
            <a:endParaRPr lang="en-US"/>
          </a:p>
        </p:txBody>
      </p:sp>
      <p:sp>
        <p:nvSpPr>
          <p:cNvPr id="5" name="Footer Placeholder 4">
            <a:extLst>
              <a:ext uri="{FF2B5EF4-FFF2-40B4-BE49-F238E27FC236}">
                <a16:creationId xmlns:a16="http://schemas.microsoft.com/office/drawing/2014/main" id="{96EB0DFA-04B9-AB48-9652-79C0616F1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BBBA3-D598-BD43-8B7B-1C5611116B12}"/>
              </a:ext>
            </a:extLst>
          </p:cNvPr>
          <p:cNvSpPr>
            <a:spLocks noGrp="1"/>
          </p:cNvSpPr>
          <p:nvPr>
            <p:ph type="sldNum" sz="quarter" idx="12"/>
          </p:nvPr>
        </p:nvSpPr>
        <p:spPr/>
        <p:txBody>
          <a:bodyPr/>
          <a:lstStyle/>
          <a:p>
            <a:fld id="{A7867CA9-4E51-CF48-8D44-DA08D289E9EB}" type="slidenum">
              <a:rPr lang="en-US" smtClean="0"/>
              <a:t>‹#›</a:t>
            </a:fld>
            <a:endParaRPr lang="en-US"/>
          </a:p>
        </p:txBody>
      </p:sp>
    </p:spTree>
    <p:extLst>
      <p:ext uri="{BB962C8B-B14F-4D97-AF65-F5344CB8AC3E}">
        <p14:creationId xmlns:p14="http://schemas.microsoft.com/office/powerpoint/2010/main" val="1628297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7852-6573-C548-8C96-758BAE0995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5EF8F6-9699-6343-AA9B-2215B1C009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2859EA-792F-864E-AA6A-EFAE695BFA21}"/>
              </a:ext>
            </a:extLst>
          </p:cNvPr>
          <p:cNvSpPr>
            <a:spLocks noGrp="1"/>
          </p:cNvSpPr>
          <p:nvPr>
            <p:ph type="dt" sz="half" idx="10"/>
          </p:nvPr>
        </p:nvSpPr>
        <p:spPr/>
        <p:txBody>
          <a:bodyPr/>
          <a:lstStyle/>
          <a:p>
            <a:fld id="{80E1BEEA-947E-CA46-904F-0A74CCB9E339}" type="datetimeFigureOut">
              <a:rPr lang="en-US" smtClean="0"/>
              <a:t>6/11/21</a:t>
            </a:fld>
            <a:endParaRPr lang="en-US"/>
          </a:p>
        </p:txBody>
      </p:sp>
      <p:sp>
        <p:nvSpPr>
          <p:cNvPr id="5" name="Footer Placeholder 4">
            <a:extLst>
              <a:ext uri="{FF2B5EF4-FFF2-40B4-BE49-F238E27FC236}">
                <a16:creationId xmlns:a16="http://schemas.microsoft.com/office/drawing/2014/main" id="{F4147E24-2396-9449-9BE6-5A6CD2F41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19B21-C1C8-6741-8B53-1A1B3E372C41}"/>
              </a:ext>
            </a:extLst>
          </p:cNvPr>
          <p:cNvSpPr>
            <a:spLocks noGrp="1"/>
          </p:cNvSpPr>
          <p:nvPr>
            <p:ph type="sldNum" sz="quarter" idx="12"/>
          </p:nvPr>
        </p:nvSpPr>
        <p:spPr/>
        <p:txBody>
          <a:bodyPr/>
          <a:lstStyle/>
          <a:p>
            <a:fld id="{A7867CA9-4E51-CF48-8D44-DA08D289E9EB}" type="slidenum">
              <a:rPr lang="en-US" smtClean="0"/>
              <a:t>‹#›</a:t>
            </a:fld>
            <a:endParaRPr lang="en-US"/>
          </a:p>
        </p:txBody>
      </p:sp>
    </p:spTree>
    <p:extLst>
      <p:ext uri="{BB962C8B-B14F-4D97-AF65-F5344CB8AC3E}">
        <p14:creationId xmlns:p14="http://schemas.microsoft.com/office/powerpoint/2010/main" val="4130517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7FFF7-F3DA-B748-8C3B-62B98121C5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EA23EE-BA63-4449-B830-C91D3FAE88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F4A07-FB1A-EB4B-B0F7-0EEFE6C1E81A}"/>
              </a:ext>
            </a:extLst>
          </p:cNvPr>
          <p:cNvSpPr>
            <a:spLocks noGrp="1"/>
          </p:cNvSpPr>
          <p:nvPr>
            <p:ph type="dt" sz="half" idx="10"/>
          </p:nvPr>
        </p:nvSpPr>
        <p:spPr/>
        <p:txBody>
          <a:bodyPr/>
          <a:lstStyle/>
          <a:p>
            <a:fld id="{80E1BEEA-947E-CA46-904F-0A74CCB9E339}" type="datetimeFigureOut">
              <a:rPr lang="en-US" smtClean="0"/>
              <a:t>6/11/21</a:t>
            </a:fld>
            <a:endParaRPr lang="en-US"/>
          </a:p>
        </p:txBody>
      </p:sp>
      <p:sp>
        <p:nvSpPr>
          <p:cNvPr id="5" name="Footer Placeholder 4">
            <a:extLst>
              <a:ext uri="{FF2B5EF4-FFF2-40B4-BE49-F238E27FC236}">
                <a16:creationId xmlns:a16="http://schemas.microsoft.com/office/drawing/2014/main" id="{D31CA4D4-60C7-014B-8A4D-96F67A7AE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BD3F4-E2CC-034A-888B-C5359870C1F1}"/>
              </a:ext>
            </a:extLst>
          </p:cNvPr>
          <p:cNvSpPr>
            <a:spLocks noGrp="1"/>
          </p:cNvSpPr>
          <p:nvPr>
            <p:ph type="sldNum" sz="quarter" idx="12"/>
          </p:nvPr>
        </p:nvSpPr>
        <p:spPr/>
        <p:txBody>
          <a:bodyPr/>
          <a:lstStyle/>
          <a:p>
            <a:fld id="{A7867CA9-4E51-CF48-8D44-DA08D289E9EB}" type="slidenum">
              <a:rPr lang="en-US" smtClean="0"/>
              <a:t>‹#›</a:t>
            </a:fld>
            <a:endParaRPr lang="en-US"/>
          </a:p>
        </p:txBody>
      </p:sp>
    </p:spTree>
    <p:extLst>
      <p:ext uri="{BB962C8B-B14F-4D97-AF65-F5344CB8AC3E}">
        <p14:creationId xmlns:p14="http://schemas.microsoft.com/office/powerpoint/2010/main" val="3856941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3F04D-8133-3440-8AAB-848EBE3EC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FDF97A-DE3C-0C4F-9356-04950A2A2F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88D042-7B19-304C-81FB-21A45BBA8D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521C4F-7AE1-8B4E-9D87-5D8096480216}"/>
              </a:ext>
            </a:extLst>
          </p:cNvPr>
          <p:cNvSpPr>
            <a:spLocks noGrp="1"/>
          </p:cNvSpPr>
          <p:nvPr>
            <p:ph type="dt" sz="half" idx="10"/>
          </p:nvPr>
        </p:nvSpPr>
        <p:spPr/>
        <p:txBody>
          <a:bodyPr/>
          <a:lstStyle/>
          <a:p>
            <a:fld id="{80E1BEEA-947E-CA46-904F-0A74CCB9E339}" type="datetimeFigureOut">
              <a:rPr lang="en-US" smtClean="0"/>
              <a:t>6/11/21</a:t>
            </a:fld>
            <a:endParaRPr lang="en-US"/>
          </a:p>
        </p:txBody>
      </p:sp>
      <p:sp>
        <p:nvSpPr>
          <p:cNvPr id="6" name="Footer Placeholder 5">
            <a:extLst>
              <a:ext uri="{FF2B5EF4-FFF2-40B4-BE49-F238E27FC236}">
                <a16:creationId xmlns:a16="http://schemas.microsoft.com/office/drawing/2014/main" id="{C0A8A09F-0C02-6641-9034-ECBF2FA86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C9062-289B-1D4D-97EE-B32DBAAE6119}"/>
              </a:ext>
            </a:extLst>
          </p:cNvPr>
          <p:cNvSpPr>
            <a:spLocks noGrp="1"/>
          </p:cNvSpPr>
          <p:nvPr>
            <p:ph type="sldNum" sz="quarter" idx="12"/>
          </p:nvPr>
        </p:nvSpPr>
        <p:spPr/>
        <p:txBody>
          <a:bodyPr/>
          <a:lstStyle/>
          <a:p>
            <a:fld id="{A7867CA9-4E51-CF48-8D44-DA08D289E9EB}" type="slidenum">
              <a:rPr lang="en-US" smtClean="0"/>
              <a:t>‹#›</a:t>
            </a:fld>
            <a:endParaRPr lang="en-US"/>
          </a:p>
        </p:txBody>
      </p:sp>
    </p:spTree>
    <p:extLst>
      <p:ext uri="{BB962C8B-B14F-4D97-AF65-F5344CB8AC3E}">
        <p14:creationId xmlns:p14="http://schemas.microsoft.com/office/powerpoint/2010/main" val="4181418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5AB4-EC0E-A44A-94D3-80C560763A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EB07C6-93E2-8243-961C-90503B1CF2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23A6B4-3E92-4945-BF35-143875514E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5378C3-2B60-2341-9BEC-5D535E32B3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7DA816-9765-BB45-B1E2-B7C8B83F42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EEBBF4-9F22-EE4F-9741-34881C7901B7}"/>
              </a:ext>
            </a:extLst>
          </p:cNvPr>
          <p:cNvSpPr>
            <a:spLocks noGrp="1"/>
          </p:cNvSpPr>
          <p:nvPr>
            <p:ph type="dt" sz="half" idx="10"/>
          </p:nvPr>
        </p:nvSpPr>
        <p:spPr/>
        <p:txBody>
          <a:bodyPr/>
          <a:lstStyle/>
          <a:p>
            <a:fld id="{80E1BEEA-947E-CA46-904F-0A74CCB9E339}" type="datetimeFigureOut">
              <a:rPr lang="en-US" smtClean="0"/>
              <a:t>6/11/21</a:t>
            </a:fld>
            <a:endParaRPr lang="en-US"/>
          </a:p>
        </p:txBody>
      </p:sp>
      <p:sp>
        <p:nvSpPr>
          <p:cNvPr id="8" name="Footer Placeholder 7">
            <a:extLst>
              <a:ext uri="{FF2B5EF4-FFF2-40B4-BE49-F238E27FC236}">
                <a16:creationId xmlns:a16="http://schemas.microsoft.com/office/drawing/2014/main" id="{4068A6D4-A064-5F44-B507-A08EA00B32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14F264-0B1C-DA41-AC08-BFFC0759E1B1}"/>
              </a:ext>
            </a:extLst>
          </p:cNvPr>
          <p:cNvSpPr>
            <a:spLocks noGrp="1"/>
          </p:cNvSpPr>
          <p:nvPr>
            <p:ph type="sldNum" sz="quarter" idx="12"/>
          </p:nvPr>
        </p:nvSpPr>
        <p:spPr/>
        <p:txBody>
          <a:bodyPr/>
          <a:lstStyle/>
          <a:p>
            <a:fld id="{A7867CA9-4E51-CF48-8D44-DA08D289E9EB}" type="slidenum">
              <a:rPr lang="en-US" smtClean="0"/>
              <a:t>‹#›</a:t>
            </a:fld>
            <a:endParaRPr lang="en-US"/>
          </a:p>
        </p:txBody>
      </p:sp>
    </p:spTree>
    <p:extLst>
      <p:ext uri="{BB962C8B-B14F-4D97-AF65-F5344CB8AC3E}">
        <p14:creationId xmlns:p14="http://schemas.microsoft.com/office/powerpoint/2010/main" val="3012987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E8B7-6AA7-1245-8926-0C00E04D7D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E8D898-2F0C-BB49-BE4E-2F3C862C0335}"/>
              </a:ext>
            </a:extLst>
          </p:cNvPr>
          <p:cNvSpPr>
            <a:spLocks noGrp="1"/>
          </p:cNvSpPr>
          <p:nvPr>
            <p:ph type="dt" sz="half" idx="10"/>
          </p:nvPr>
        </p:nvSpPr>
        <p:spPr/>
        <p:txBody>
          <a:bodyPr/>
          <a:lstStyle/>
          <a:p>
            <a:fld id="{80E1BEEA-947E-CA46-904F-0A74CCB9E339}" type="datetimeFigureOut">
              <a:rPr lang="en-US" smtClean="0"/>
              <a:t>6/11/21</a:t>
            </a:fld>
            <a:endParaRPr lang="en-US"/>
          </a:p>
        </p:txBody>
      </p:sp>
      <p:sp>
        <p:nvSpPr>
          <p:cNvPr id="4" name="Footer Placeholder 3">
            <a:extLst>
              <a:ext uri="{FF2B5EF4-FFF2-40B4-BE49-F238E27FC236}">
                <a16:creationId xmlns:a16="http://schemas.microsoft.com/office/drawing/2014/main" id="{6105AE4A-E5F6-EF46-85D1-DDEB628E7F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B033-5AD7-6B4C-B2A8-B1ACC8E97E5E}"/>
              </a:ext>
            </a:extLst>
          </p:cNvPr>
          <p:cNvSpPr>
            <a:spLocks noGrp="1"/>
          </p:cNvSpPr>
          <p:nvPr>
            <p:ph type="sldNum" sz="quarter" idx="12"/>
          </p:nvPr>
        </p:nvSpPr>
        <p:spPr/>
        <p:txBody>
          <a:bodyPr/>
          <a:lstStyle/>
          <a:p>
            <a:fld id="{A7867CA9-4E51-CF48-8D44-DA08D289E9EB}" type="slidenum">
              <a:rPr lang="en-US" smtClean="0"/>
              <a:t>‹#›</a:t>
            </a:fld>
            <a:endParaRPr lang="en-US"/>
          </a:p>
        </p:txBody>
      </p:sp>
    </p:spTree>
    <p:extLst>
      <p:ext uri="{BB962C8B-B14F-4D97-AF65-F5344CB8AC3E}">
        <p14:creationId xmlns:p14="http://schemas.microsoft.com/office/powerpoint/2010/main" val="1958041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B74045-FFAA-1645-AA68-6B744EE59796}"/>
              </a:ext>
            </a:extLst>
          </p:cNvPr>
          <p:cNvSpPr>
            <a:spLocks noGrp="1"/>
          </p:cNvSpPr>
          <p:nvPr>
            <p:ph type="dt" sz="half" idx="10"/>
          </p:nvPr>
        </p:nvSpPr>
        <p:spPr/>
        <p:txBody>
          <a:bodyPr/>
          <a:lstStyle/>
          <a:p>
            <a:fld id="{80E1BEEA-947E-CA46-904F-0A74CCB9E339}" type="datetimeFigureOut">
              <a:rPr lang="en-US" smtClean="0"/>
              <a:t>6/11/21</a:t>
            </a:fld>
            <a:endParaRPr lang="en-US"/>
          </a:p>
        </p:txBody>
      </p:sp>
      <p:sp>
        <p:nvSpPr>
          <p:cNvPr id="3" name="Footer Placeholder 2">
            <a:extLst>
              <a:ext uri="{FF2B5EF4-FFF2-40B4-BE49-F238E27FC236}">
                <a16:creationId xmlns:a16="http://schemas.microsoft.com/office/drawing/2014/main" id="{5C97534B-7979-0247-B181-0813BB63E0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CE2E00-111C-6547-B01B-8C98164E1187}"/>
              </a:ext>
            </a:extLst>
          </p:cNvPr>
          <p:cNvSpPr>
            <a:spLocks noGrp="1"/>
          </p:cNvSpPr>
          <p:nvPr>
            <p:ph type="sldNum" sz="quarter" idx="12"/>
          </p:nvPr>
        </p:nvSpPr>
        <p:spPr/>
        <p:txBody>
          <a:bodyPr/>
          <a:lstStyle/>
          <a:p>
            <a:fld id="{A7867CA9-4E51-CF48-8D44-DA08D289E9EB}" type="slidenum">
              <a:rPr lang="en-US" smtClean="0"/>
              <a:t>‹#›</a:t>
            </a:fld>
            <a:endParaRPr lang="en-US"/>
          </a:p>
        </p:txBody>
      </p:sp>
    </p:spTree>
    <p:extLst>
      <p:ext uri="{BB962C8B-B14F-4D97-AF65-F5344CB8AC3E}">
        <p14:creationId xmlns:p14="http://schemas.microsoft.com/office/powerpoint/2010/main" val="387456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E7DA0-C767-BB4A-8A34-0C30EDFBEC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764722-CCDC-E640-A5E3-7841176382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6E05EF-D872-D842-B76E-A7B0CF0BE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0D975-94C1-8D4E-A776-A37E80031719}"/>
              </a:ext>
            </a:extLst>
          </p:cNvPr>
          <p:cNvSpPr>
            <a:spLocks noGrp="1"/>
          </p:cNvSpPr>
          <p:nvPr>
            <p:ph type="dt" sz="half" idx="10"/>
          </p:nvPr>
        </p:nvSpPr>
        <p:spPr/>
        <p:txBody>
          <a:bodyPr/>
          <a:lstStyle/>
          <a:p>
            <a:fld id="{80E1BEEA-947E-CA46-904F-0A74CCB9E339}" type="datetimeFigureOut">
              <a:rPr lang="en-US" smtClean="0"/>
              <a:t>6/11/21</a:t>
            </a:fld>
            <a:endParaRPr lang="en-US"/>
          </a:p>
        </p:txBody>
      </p:sp>
      <p:sp>
        <p:nvSpPr>
          <p:cNvPr id="6" name="Footer Placeholder 5">
            <a:extLst>
              <a:ext uri="{FF2B5EF4-FFF2-40B4-BE49-F238E27FC236}">
                <a16:creationId xmlns:a16="http://schemas.microsoft.com/office/drawing/2014/main" id="{77CD1105-E948-2342-A6E3-3F9D42CA17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92C8F3-455C-7047-B1D9-0A0D575A272B}"/>
              </a:ext>
            </a:extLst>
          </p:cNvPr>
          <p:cNvSpPr>
            <a:spLocks noGrp="1"/>
          </p:cNvSpPr>
          <p:nvPr>
            <p:ph type="sldNum" sz="quarter" idx="12"/>
          </p:nvPr>
        </p:nvSpPr>
        <p:spPr/>
        <p:txBody>
          <a:bodyPr/>
          <a:lstStyle/>
          <a:p>
            <a:fld id="{A7867CA9-4E51-CF48-8D44-DA08D289E9EB}" type="slidenum">
              <a:rPr lang="en-US" smtClean="0"/>
              <a:t>‹#›</a:t>
            </a:fld>
            <a:endParaRPr lang="en-US"/>
          </a:p>
        </p:txBody>
      </p:sp>
    </p:spTree>
    <p:extLst>
      <p:ext uri="{BB962C8B-B14F-4D97-AF65-F5344CB8AC3E}">
        <p14:creationId xmlns:p14="http://schemas.microsoft.com/office/powerpoint/2010/main" val="727740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A494-274A-2241-B997-317297E31C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1CA8E4-2D03-3A41-9F3D-B730E483D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98B520-982C-0D49-8C00-DE3BA22BE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94DFC4-513F-0748-9819-71FFB418DF89}"/>
              </a:ext>
            </a:extLst>
          </p:cNvPr>
          <p:cNvSpPr>
            <a:spLocks noGrp="1"/>
          </p:cNvSpPr>
          <p:nvPr>
            <p:ph type="dt" sz="half" idx="10"/>
          </p:nvPr>
        </p:nvSpPr>
        <p:spPr/>
        <p:txBody>
          <a:bodyPr/>
          <a:lstStyle/>
          <a:p>
            <a:fld id="{80E1BEEA-947E-CA46-904F-0A74CCB9E339}" type="datetimeFigureOut">
              <a:rPr lang="en-US" smtClean="0"/>
              <a:t>6/11/21</a:t>
            </a:fld>
            <a:endParaRPr lang="en-US"/>
          </a:p>
        </p:txBody>
      </p:sp>
      <p:sp>
        <p:nvSpPr>
          <p:cNvPr id="6" name="Footer Placeholder 5">
            <a:extLst>
              <a:ext uri="{FF2B5EF4-FFF2-40B4-BE49-F238E27FC236}">
                <a16:creationId xmlns:a16="http://schemas.microsoft.com/office/drawing/2014/main" id="{F7D3E93C-FC9B-254E-B025-094F7AC544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559C36-DA91-9A42-934E-860D85A2FE65}"/>
              </a:ext>
            </a:extLst>
          </p:cNvPr>
          <p:cNvSpPr>
            <a:spLocks noGrp="1"/>
          </p:cNvSpPr>
          <p:nvPr>
            <p:ph type="sldNum" sz="quarter" idx="12"/>
          </p:nvPr>
        </p:nvSpPr>
        <p:spPr/>
        <p:txBody>
          <a:bodyPr/>
          <a:lstStyle/>
          <a:p>
            <a:fld id="{A7867CA9-4E51-CF48-8D44-DA08D289E9EB}" type="slidenum">
              <a:rPr lang="en-US" smtClean="0"/>
              <a:t>‹#›</a:t>
            </a:fld>
            <a:endParaRPr lang="en-US"/>
          </a:p>
        </p:txBody>
      </p:sp>
    </p:spTree>
    <p:extLst>
      <p:ext uri="{BB962C8B-B14F-4D97-AF65-F5344CB8AC3E}">
        <p14:creationId xmlns:p14="http://schemas.microsoft.com/office/powerpoint/2010/main" val="1973496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8E1254-4B94-0B44-8649-6CD701FB8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AE834A-C563-0E49-B8BF-45502C3DA0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E7A008-7B52-B94C-B8F9-137328B86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E1BEEA-947E-CA46-904F-0A74CCB9E339}" type="datetimeFigureOut">
              <a:rPr lang="en-US" smtClean="0"/>
              <a:t>6/11/21</a:t>
            </a:fld>
            <a:endParaRPr lang="en-US"/>
          </a:p>
        </p:txBody>
      </p:sp>
      <p:sp>
        <p:nvSpPr>
          <p:cNvPr id="5" name="Footer Placeholder 4">
            <a:extLst>
              <a:ext uri="{FF2B5EF4-FFF2-40B4-BE49-F238E27FC236}">
                <a16:creationId xmlns:a16="http://schemas.microsoft.com/office/drawing/2014/main" id="{3E42CC46-34AB-C14C-A1E8-3C63D9FC58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8D758A-C8AA-274A-BF17-9C8EA92375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67CA9-4E51-CF48-8D44-DA08D289E9EB}" type="slidenum">
              <a:rPr lang="en-US" smtClean="0"/>
              <a:t>‹#›</a:t>
            </a:fld>
            <a:endParaRPr lang="en-US"/>
          </a:p>
        </p:txBody>
      </p:sp>
    </p:spTree>
    <p:extLst>
      <p:ext uri="{BB962C8B-B14F-4D97-AF65-F5344CB8AC3E}">
        <p14:creationId xmlns:p14="http://schemas.microsoft.com/office/powerpoint/2010/main" val="86403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bobmuscarella.github.io/SDM-course/index.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onlinelibrary.wiley.com/doi/abs/10.1111/geb.12684"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tiff"/><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nature.com/articles/s41598-020-64568-2"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nature.com/articles/s41598-020-64568-2"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s://www.biorxiv.org/content/10.1101/2020.01.24.918755v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hyperlink" Target="https://doi.org/10.1111/ele.12860" TargetMode="Externa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i.org/10.1111/ele.12860"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3048" y="215452"/>
            <a:ext cx="10257328" cy="2000548"/>
          </a:xfrm>
          <a:prstGeom prst="rect">
            <a:avLst/>
          </a:prstGeom>
          <a:noFill/>
        </p:spPr>
        <p:txBody>
          <a:bodyPr wrap="square" rtlCol="0">
            <a:spAutoFit/>
          </a:bodyPr>
          <a:lstStyle/>
          <a:p>
            <a:r>
              <a:rPr lang="en-US" sz="4400" b="1" dirty="0">
                <a:latin typeface="Arial"/>
                <a:cs typeface="Arial"/>
              </a:rPr>
              <a:t>Potentials and Pitfalls</a:t>
            </a:r>
          </a:p>
          <a:p>
            <a:endParaRPr lang="en-US" sz="2000" dirty="0">
              <a:latin typeface="Arial"/>
              <a:cs typeface="Arial"/>
            </a:endParaRPr>
          </a:p>
          <a:p>
            <a:r>
              <a:rPr lang="en-US" sz="2000" dirty="0">
                <a:latin typeface="Arial"/>
                <a:cs typeface="Arial"/>
              </a:rPr>
              <a:t>Bob Muscarella</a:t>
            </a:r>
          </a:p>
          <a:p>
            <a:r>
              <a:rPr lang="en-US" sz="2000" i="1" dirty="0">
                <a:latin typeface="Arial"/>
                <a:cs typeface="Arial"/>
              </a:rPr>
              <a:t>Sapienza University, Roma</a:t>
            </a:r>
          </a:p>
          <a:p>
            <a:r>
              <a:rPr lang="en-US" sz="2000" i="1" dirty="0">
                <a:latin typeface="Arial"/>
                <a:cs typeface="Arial"/>
              </a:rPr>
              <a:t>June 9-11</a:t>
            </a:r>
          </a:p>
        </p:txBody>
      </p:sp>
      <p:sp>
        <p:nvSpPr>
          <p:cNvPr id="3" name="Rectangle 2">
            <a:extLst>
              <a:ext uri="{FF2B5EF4-FFF2-40B4-BE49-F238E27FC236}">
                <a16:creationId xmlns:a16="http://schemas.microsoft.com/office/drawing/2014/main" id="{8693ABCB-49EC-D946-AB9D-EF97C4707B47}"/>
              </a:ext>
            </a:extLst>
          </p:cNvPr>
          <p:cNvSpPr/>
          <p:nvPr/>
        </p:nvSpPr>
        <p:spPr>
          <a:xfrm>
            <a:off x="4336855" y="6273216"/>
            <a:ext cx="7167668" cy="369332"/>
          </a:xfrm>
          <a:prstGeom prst="rect">
            <a:avLst/>
          </a:prstGeom>
        </p:spPr>
        <p:txBody>
          <a:bodyPr wrap="none">
            <a:spAutoFit/>
          </a:bodyPr>
          <a:lstStyle/>
          <a:p>
            <a:pPr algn="ctr"/>
            <a:r>
              <a:rPr lang="en-US" b="1" dirty="0"/>
              <a:t>Course website: </a:t>
            </a:r>
            <a:r>
              <a:rPr lang="en-US" dirty="0">
                <a:hlinkClick r:id="rId2"/>
              </a:rPr>
              <a:t>https://</a:t>
            </a:r>
            <a:r>
              <a:rPr lang="en-US" dirty="0" err="1">
                <a:hlinkClick r:id="rId2"/>
              </a:rPr>
              <a:t>bobmuscarella.github.io</a:t>
            </a:r>
            <a:r>
              <a:rPr lang="en-US" dirty="0">
                <a:hlinkClick r:id="rId2"/>
              </a:rPr>
              <a:t>/SDM-course/</a:t>
            </a:r>
            <a:r>
              <a:rPr lang="en-US" dirty="0" err="1">
                <a:hlinkClick r:id="rId2"/>
              </a:rPr>
              <a:t>index.html</a:t>
            </a:r>
            <a:endParaRPr lang="en-US" dirty="0"/>
          </a:p>
        </p:txBody>
      </p:sp>
      <p:pic>
        <p:nvPicPr>
          <p:cNvPr id="5" name="Picture 4">
            <a:extLst>
              <a:ext uri="{FF2B5EF4-FFF2-40B4-BE49-F238E27FC236}">
                <a16:creationId xmlns:a16="http://schemas.microsoft.com/office/drawing/2014/main" id="{30BA384E-0837-A645-B35E-52AB9BE2799E}"/>
              </a:ext>
            </a:extLst>
          </p:cNvPr>
          <p:cNvPicPr>
            <a:picLocks noChangeAspect="1"/>
          </p:cNvPicPr>
          <p:nvPr/>
        </p:nvPicPr>
        <p:blipFill>
          <a:blip r:embed="rId3"/>
          <a:stretch>
            <a:fillRect/>
          </a:stretch>
        </p:blipFill>
        <p:spPr>
          <a:xfrm>
            <a:off x="4336853" y="2202165"/>
            <a:ext cx="7167669" cy="3899406"/>
          </a:xfrm>
          <a:prstGeom prst="rect">
            <a:avLst/>
          </a:prstGeom>
          <a:ln>
            <a:solidFill>
              <a:schemeClr val="tx1"/>
            </a:solidFill>
          </a:ln>
        </p:spPr>
      </p:pic>
    </p:spTree>
    <p:extLst>
      <p:ext uri="{BB962C8B-B14F-4D97-AF65-F5344CB8AC3E}">
        <p14:creationId xmlns:p14="http://schemas.microsoft.com/office/powerpoint/2010/main" val="1915470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09A3A-FFEF-C842-A065-41730CDDCBA0}"/>
              </a:ext>
            </a:extLst>
          </p:cNvPr>
          <p:cNvSpPr>
            <a:spLocks noGrp="1"/>
          </p:cNvSpPr>
          <p:nvPr>
            <p:ph type="title"/>
          </p:nvPr>
        </p:nvSpPr>
        <p:spPr/>
        <p:txBody>
          <a:bodyPr/>
          <a:lstStyle/>
          <a:p>
            <a:pPr fontAlgn="b"/>
            <a:r>
              <a:rPr lang="en-US" dirty="0"/>
              <a:t>Pitfalls</a:t>
            </a:r>
          </a:p>
        </p:txBody>
      </p:sp>
      <p:sp>
        <p:nvSpPr>
          <p:cNvPr id="2" name="Content Placeholder 1">
            <a:extLst>
              <a:ext uri="{FF2B5EF4-FFF2-40B4-BE49-F238E27FC236}">
                <a16:creationId xmlns:a16="http://schemas.microsoft.com/office/drawing/2014/main" id="{E279B5A1-7814-1145-91D3-50F3BD02A4D3}"/>
              </a:ext>
            </a:extLst>
          </p:cNvPr>
          <p:cNvSpPr>
            <a:spLocks noGrp="1"/>
          </p:cNvSpPr>
          <p:nvPr>
            <p:ph idx="1"/>
          </p:nvPr>
        </p:nvSpPr>
        <p:spPr/>
        <p:txBody>
          <a:bodyPr/>
          <a:lstStyle/>
          <a:p>
            <a:r>
              <a:rPr lang="en-US" dirty="0"/>
              <a:t>Other (Unmeasured? Unknown?) variables may be most important determinants of a species distributions</a:t>
            </a:r>
          </a:p>
        </p:txBody>
      </p:sp>
      <p:sp>
        <p:nvSpPr>
          <p:cNvPr id="7" name="Rectangle 6">
            <a:extLst>
              <a:ext uri="{FF2B5EF4-FFF2-40B4-BE49-F238E27FC236}">
                <a16:creationId xmlns:a16="http://schemas.microsoft.com/office/drawing/2014/main" id="{17439B65-243A-5C41-8ADA-ADDBFD9D459B}"/>
              </a:ext>
            </a:extLst>
          </p:cNvPr>
          <p:cNvSpPr/>
          <p:nvPr/>
        </p:nvSpPr>
        <p:spPr>
          <a:xfrm>
            <a:off x="5628166" y="400110"/>
            <a:ext cx="3494567" cy="35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Modello Simbolo di Avvertenza, Segnale di Avvertimento | PosterMyWall">
            <a:extLst>
              <a:ext uri="{FF2B5EF4-FFF2-40B4-BE49-F238E27FC236}">
                <a16:creationId xmlns:a16="http://schemas.microsoft.com/office/drawing/2014/main" id="{F69180E7-3B3D-B642-8E0E-183853AF9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746" y="0"/>
            <a:ext cx="1778598" cy="177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34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2906B-4EB4-0642-8041-9DD39126BE85}"/>
              </a:ext>
            </a:extLst>
          </p:cNvPr>
          <p:cNvPicPr>
            <a:picLocks noChangeAspect="1"/>
          </p:cNvPicPr>
          <p:nvPr/>
        </p:nvPicPr>
        <p:blipFill>
          <a:blip r:embed="rId2"/>
          <a:stretch>
            <a:fillRect/>
          </a:stretch>
        </p:blipFill>
        <p:spPr>
          <a:xfrm>
            <a:off x="4839613" y="279699"/>
            <a:ext cx="7352387" cy="6088828"/>
          </a:xfrm>
          <a:prstGeom prst="rect">
            <a:avLst/>
          </a:prstGeom>
        </p:spPr>
      </p:pic>
      <p:sp>
        <p:nvSpPr>
          <p:cNvPr id="10" name="Content Placeholder 9">
            <a:extLst>
              <a:ext uri="{FF2B5EF4-FFF2-40B4-BE49-F238E27FC236}">
                <a16:creationId xmlns:a16="http://schemas.microsoft.com/office/drawing/2014/main" id="{A8BB13B9-D46C-CA41-8BB2-58FB32C0B73E}"/>
              </a:ext>
            </a:extLst>
          </p:cNvPr>
          <p:cNvSpPr>
            <a:spLocks noGrp="1"/>
          </p:cNvSpPr>
          <p:nvPr>
            <p:ph idx="1"/>
          </p:nvPr>
        </p:nvSpPr>
        <p:spPr>
          <a:xfrm>
            <a:off x="365761" y="2055813"/>
            <a:ext cx="4722606" cy="4172864"/>
          </a:xfrm>
        </p:spPr>
        <p:txBody>
          <a:bodyPr>
            <a:normAutofit/>
          </a:bodyPr>
          <a:lstStyle/>
          <a:p>
            <a:r>
              <a:rPr lang="en-US" sz="2000" dirty="0">
                <a:latin typeface="Arial" panose="020B0604020202020204" pitchFamily="34" charset="0"/>
                <a:cs typeface="Arial" panose="020B0604020202020204" pitchFamily="34" charset="0"/>
              </a:rPr>
              <a:t>“Environmental” variables derived from paintings did as good (or better) at predicting species distributions as commonly used bioclimatic variables.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Metrics of “model performance” do not assess the </a:t>
            </a:r>
            <a:r>
              <a:rPr lang="en-US" sz="2000" i="1" dirty="0">
                <a:latin typeface="Arial" panose="020B0604020202020204" pitchFamily="34" charset="0"/>
                <a:cs typeface="Arial" panose="020B0604020202020204" pitchFamily="34" charset="0"/>
              </a:rPr>
              <a:t>biological significance </a:t>
            </a:r>
            <a:r>
              <a:rPr lang="en-US" sz="2000" dirty="0">
                <a:latin typeface="Arial" panose="020B0604020202020204" pitchFamily="34" charset="0"/>
                <a:cs typeface="Arial" panose="020B0604020202020204" pitchFamily="34" charset="0"/>
              </a:rPr>
              <a:t>of SDMs.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Variable selection </a:t>
            </a:r>
            <a:r>
              <a:rPr lang="en-US" sz="2000" i="1" dirty="0">
                <a:latin typeface="Arial" panose="020B0604020202020204" pitchFamily="34" charset="0"/>
                <a:cs typeface="Arial" panose="020B0604020202020204" pitchFamily="34" charset="0"/>
              </a:rPr>
              <a:t>needs </a:t>
            </a:r>
            <a:r>
              <a:rPr lang="en-US" sz="2000" dirty="0">
                <a:latin typeface="Arial" panose="020B0604020202020204" pitchFamily="34" charset="0"/>
                <a:cs typeface="Arial" panose="020B0604020202020204" pitchFamily="34" charset="0"/>
              </a:rPr>
              <a:t>to be hypothesis-driven, connected to the ecology of the study species.</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CF39549-9F54-D94C-B264-B8AC9CB12902}"/>
              </a:ext>
            </a:extLst>
          </p:cNvPr>
          <p:cNvSpPr txBox="1"/>
          <p:nvPr/>
        </p:nvSpPr>
        <p:spPr>
          <a:xfrm>
            <a:off x="0" y="6559772"/>
            <a:ext cx="5889241"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hlinkClick r:id="rId3"/>
              </a:rPr>
              <a:t>Fourcade </a:t>
            </a:r>
            <a:r>
              <a:rPr lang="en-US" sz="1400" i="1" dirty="0">
                <a:latin typeface="Arial" panose="020B0604020202020204" pitchFamily="34" charset="0"/>
                <a:cs typeface="Arial" panose="020B0604020202020204" pitchFamily="34" charset="0"/>
                <a:hlinkClick r:id="rId3"/>
              </a:rPr>
              <a:t>et al.</a:t>
            </a:r>
            <a:r>
              <a:rPr lang="en-US" sz="1400" dirty="0">
                <a:latin typeface="Arial" panose="020B0604020202020204" pitchFamily="34" charset="0"/>
                <a:cs typeface="Arial" panose="020B0604020202020204" pitchFamily="34" charset="0"/>
                <a:hlinkClick r:id="rId3"/>
              </a:rPr>
              <a:t> (2018) </a:t>
            </a:r>
            <a:r>
              <a:rPr lang="en-US" sz="1400" i="1" dirty="0">
                <a:latin typeface="Arial" panose="020B0604020202020204" pitchFamily="34" charset="0"/>
                <a:cs typeface="Arial" panose="020B0604020202020204" pitchFamily="34" charset="0"/>
                <a:hlinkClick r:id="rId3"/>
              </a:rPr>
              <a:t>Global Ecology and Biogeography,</a:t>
            </a:r>
            <a:r>
              <a:rPr lang="en-US" sz="1400" dirty="0">
                <a:latin typeface="Arial" panose="020B0604020202020204" pitchFamily="34" charset="0"/>
                <a:cs typeface="Arial" panose="020B0604020202020204" pitchFamily="34" charset="0"/>
                <a:hlinkClick r:id="rId3"/>
              </a:rPr>
              <a:t> </a:t>
            </a:r>
            <a:r>
              <a:rPr lang="en-US" sz="1400" b="1" dirty="0">
                <a:latin typeface="Arial" panose="020B0604020202020204" pitchFamily="34" charset="0"/>
                <a:cs typeface="Arial" panose="020B0604020202020204" pitchFamily="34" charset="0"/>
                <a:hlinkClick r:id="rId3"/>
              </a:rPr>
              <a:t>27,</a:t>
            </a:r>
            <a:r>
              <a:rPr lang="en-US" sz="1400" dirty="0">
                <a:latin typeface="Arial" panose="020B0604020202020204" pitchFamily="34" charset="0"/>
                <a:cs typeface="Arial" panose="020B0604020202020204" pitchFamily="34" charset="0"/>
                <a:hlinkClick r:id="rId3"/>
              </a:rPr>
              <a:t> 245-256.</a:t>
            </a:r>
            <a:endParaRPr lang="en-US" sz="1400" dirty="0">
              <a:latin typeface="Arial" panose="020B0604020202020204" pitchFamily="34" charset="0"/>
              <a:cs typeface="Arial" panose="020B0604020202020204" pitchFamily="34" charset="0"/>
            </a:endParaRPr>
          </a:p>
        </p:txBody>
      </p:sp>
      <p:sp>
        <p:nvSpPr>
          <p:cNvPr id="5" name="Title 5">
            <a:extLst>
              <a:ext uri="{FF2B5EF4-FFF2-40B4-BE49-F238E27FC236}">
                <a16:creationId xmlns:a16="http://schemas.microsoft.com/office/drawing/2014/main" id="{E538FDFB-C856-0E47-AC4E-22DB2A9245BC}"/>
              </a:ext>
            </a:extLst>
          </p:cNvPr>
          <p:cNvSpPr>
            <a:spLocks noGrp="1"/>
          </p:cNvSpPr>
          <p:nvPr>
            <p:ph type="title"/>
          </p:nvPr>
        </p:nvSpPr>
        <p:spPr>
          <a:xfrm>
            <a:off x="838200" y="365125"/>
            <a:ext cx="10515600" cy="1325563"/>
          </a:xfrm>
        </p:spPr>
        <p:txBody>
          <a:bodyPr/>
          <a:lstStyle/>
          <a:p>
            <a:pPr fontAlgn="b"/>
            <a:r>
              <a:rPr lang="en-US" dirty="0"/>
              <a:t>Pitfalls</a:t>
            </a:r>
          </a:p>
        </p:txBody>
      </p:sp>
      <p:pic>
        <p:nvPicPr>
          <p:cNvPr id="6" name="Picture 2" descr="Modello Simbolo di Avvertenza, Segnale di Avvertimento | PosterMyWall">
            <a:extLst>
              <a:ext uri="{FF2B5EF4-FFF2-40B4-BE49-F238E27FC236}">
                <a16:creationId xmlns:a16="http://schemas.microsoft.com/office/drawing/2014/main" id="{5626EC7B-F92D-2346-86E9-FCD28C062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7746" y="0"/>
            <a:ext cx="1778598" cy="177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36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09A3A-FFEF-C842-A065-41730CDDCBA0}"/>
              </a:ext>
            </a:extLst>
          </p:cNvPr>
          <p:cNvSpPr>
            <a:spLocks noGrp="1"/>
          </p:cNvSpPr>
          <p:nvPr>
            <p:ph type="title"/>
          </p:nvPr>
        </p:nvSpPr>
        <p:spPr/>
        <p:txBody>
          <a:bodyPr/>
          <a:lstStyle/>
          <a:p>
            <a:pPr fontAlgn="b"/>
            <a:r>
              <a:rPr lang="en-US" dirty="0"/>
              <a:t>Pitfalls</a:t>
            </a:r>
          </a:p>
        </p:txBody>
      </p:sp>
      <p:sp>
        <p:nvSpPr>
          <p:cNvPr id="2" name="Content Placeholder 1">
            <a:extLst>
              <a:ext uri="{FF2B5EF4-FFF2-40B4-BE49-F238E27FC236}">
                <a16:creationId xmlns:a16="http://schemas.microsoft.com/office/drawing/2014/main" id="{E279B5A1-7814-1145-91D3-50F3BD02A4D3}"/>
              </a:ext>
            </a:extLst>
          </p:cNvPr>
          <p:cNvSpPr>
            <a:spLocks noGrp="1"/>
          </p:cNvSpPr>
          <p:nvPr>
            <p:ph idx="1"/>
          </p:nvPr>
        </p:nvSpPr>
        <p:spPr/>
        <p:txBody>
          <a:bodyPr/>
          <a:lstStyle/>
          <a:p>
            <a:r>
              <a:rPr lang="en-US" dirty="0">
                <a:solidFill>
                  <a:schemeClr val="bg1">
                    <a:lumMod val="75000"/>
                  </a:schemeClr>
                </a:solidFill>
              </a:rPr>
              <a:t>Other (unmeasured) variables may be most important determinants of a species distribution</a:t>
            </a:r>
          </a:p>
          <a:p>
            <a:endParaRPr lang="en-US" dirty="0"/>
          </a:p>
          <a:p>
            <a:r>
              <a:rPr lang="en-US" dirty="0"/>
              <a:t>A species may not be in </a:t>
            </a:r>
            <a:r>
              <a:rPr lang="en-US" i="1" dirty="0"/>
              <a:t>equilibrium</a:t>
            </a:r>
            <a:r>
              <a:rPr lang="en-US" dirty="0"/>
              <a:t> with the environment</a:t>
            </a:r>
          </a:p>
          <a:p>
            <a:pPr lvl="1"/>
            <a:r>
              <a:rPr lang="en-US" dirty="0"/>
              <a:t>Abundance (presence) is not highest where fitness is highest</a:t>
            </a:r>
          </a:p>
        </p:txBody>
      </p:sp>
      <p:sp>
        <p:nvSpPr>
          <p:cNvPr id="7" name="Rectangle 6">
            <a:extLst>
              <a:ext uri="{FF2B5EF4-FFF2-40B4-BE49-F238E27FC236}">
                <a16:creationId xmlns:a16="http://schemas.microsoft.com/office/drawing/2014/main" id="{17439B65-243A-5C41-8ADA-ADDBFD9D459B}"/>
              </a:ext>
            </a:extLst>
          </p:cNvPr>
          <p:cNvSpPr/>
          <p:nvPr/>
        </p:nvSpPr>
        <p:spPr>
          <a:xfrm>
            <a:off x="5628166" y="400110"/>
            <a:ext cx="3494567" cy="35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Modello Simbolo di Avvertenza, Segnale di Avvertimento | PosterMyWall">
            <a:extLst>
              <a:ext uri="{FF2B5EF4-FFF2-40B4-BE49-F238E27FC236}">
                <a16:creationId xmlns:a16="http://schemas.microsoft.com/office/drawing/2014/main" id="{E1E9E720-B42C-4243-A1DA-E0E924E36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746" y="0"/>
            <a:ext cx="1778598" cy="177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050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39C881-FFE6-9746-97FF-A76BA0C802DE}"/>
              </a:ext>
            </a:extLst>
          </p:cNvPr>
          <p:cNvSpPr/>
          <p:nvPr/>
        </p:nvSpPr>
        <p:spPr>
          <a:xfrm>
            <a:off x="298238" y="5332120"/>
            <a:ext cx="4985308"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Limited filling of the potential range in European tree species</a:t>
            </a:r>
            <a:endParaRPr lang="en-US" altLang="en-US" sz="2200" b="1"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6DCE4C4-1701-A94B-87DA-9AB5EDFFB15B}"/>
              </a:ext>
            </a:extLst>
          </p:cNvPr>
          <p:cNvGrpSpPr/>
          <p:nvPr/>
        </p:nvGrpSpPr>
        <p:grpSpPr>
          <a:xfrm>
            <a:off x="5225779" y="456872"/>
            <a:ext cx="6896767" cy="5929763"/>
            <a:chOff x="5054762" y="-1624797"/>
            <a:chExt cx="6896767" cy="5929763"/>
          </a:xfrm>
        </p:grpSpPr>
        <p:grpSp>
          <p:nvGrpSpPr>
            <p:cNvPr id="6" name="Group 5">
              <a:extLst>
                <a:ext uri="{FF2B5EF4-FFF2-40B4-BE49-F238E27FC236}">
                  <a16:creationId xmlns:a16="http://schemas.microsoft.com/office/drawing/2014/main" id="{02E3E067-54E3-A84E-AAAA-498529CD010F}"/>
                </a:ext>
              </a:extLst>
            </p:cNvPr>
            <p:cNvGrpSpPr/>
            <p:nvPr/>
          </p:nvGrpSpPr>
          <p:grpSpPr>
            <a:xfrm>
              <a:off x="5054762" y="-1624797"/>
              <a:ext cx="6896767" cy="5910650"/>
              <a:chOff x="4853355" y="346273"/>
              <a:chExt cx="7239000" cy="6203950"/>
            </a:xfrm>
          </p:grpSpPr>
          <p:pic>
            <p:nvPicPr>
              <p:cNvPr id="142338" name="Picture 2">
                <a:extLst>
                  <a:ext uri="{FF2B5EF4-FFF2-40B4-BE49-F238E27FC236}">
                    <a16:creationId xmlns:a16="http://schemas.microsoft.com/office/drawing/2014/main" id="{5B8A99E8-4EDE-A441-BD89-BE46C4F7C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355" y="346273"/>
                <a:ext cx="7239000" cy="620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339" name="Oval 3">
                <a:extLst>
                  <a:ext uri="{FF2B5EF4-FFF2-40B4-BE49-F238E27FC236}">
                    <a16:creationId xmlns:a16="http://schemas.microsoft.com/office/drawing/2014/main" id="{C7692698-15A8-3443-ACCC-9345EBD9046D}"/>
                  </a:ext>
                </a:extLst>
              </p:cNvPr>
              <p:cNvSpPr>
                <a:spLocks noChangeArrowheads="1"/>
              </p:cNvSpPr>
              <p:nvPr/>
            </p:nvSpPr>
            <p:spPr bwMode="auto">
              <a:xfrm rot="19880209">
                <a:off x="5197246" y="1186264"/>
                <a:ext cx="2619406" cy="1034175"/>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340" name="Oval 4">
                <a:extLst>
                  <a:ext uri="{FF2B5EF4-FFF2-40B4-BE49-F238E27FC236}">
                    <a16:creationId xmlns:a16="http://schemas.microsoft.com/office/drawing/2014/main" id="{4941B569-088B-E447-839A-67FDD3B68F49}"/>
                  </a:ext>
                </a:extLst>
              </p:cNvPr>
              <p:cNvSpPr>
                <a:spLocks noChangeArrowheads="1"/>
              </p:cNvSpPr>
              <p:nvPr/>
            </p:nvSpPr>
            <p:spPr bwMode="auto">
              <a:xfrm>
                <a:off x="5397640" y="3781803"/>
                <a:ext cx="2506540" cy="1580606"/>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3">
                <a:extLst>
                  <a:ext uri="{FF2B5EF4-FFF2-40B4-BE49-F238E27FC236}">
                    <a16:creationId xmlns:a16="http://schemas.microsoft.com/office/drawing/2014/main" id="{C707E642-1202-C040-8E00-D5A95E36F403}"/>
                  </a:ext>
                </a:extLst>
              </p:cNvPr>
              <p:cNvSpPr>
                <a:spLocks noChangeArrowheads="1"/>
              </p:cNvSpPr>
              <p:nvPr/>
            </p:nvSpPr>
            <p:spPr bwMode="auto">
              <a:xfrm rot="19880209">
                <a:off x="9793949" y="4874218"/>
                <a:ext cx="930868" cy="389862"/>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3">
                <a:extLst>
                  <a:ext uri="{FF2B5EF4-FFF2-40B4-BE49-F238E27FC236}">
                    <a16:creationId xmlns:a16="http://schemas.microsoft.com/office/drawing/2014/main" id="{AC8888C4-44F3-2140-A7C4-4B2B2C64B2BF}"/>
                  </a:ext>
                </a:extLst>
              </p:cNvPr>
              <p:cNvSpPr>
                <a:spLocks noChangeArrowheads="1"/>
              </p:cNvSpPr>
              <p:nvPr/>
            </p:nvSpPr>
            <p:spPr bwMode="auto">
              <a:xfrm>
                <a:off x="8664592" y="2175072"/>
                <a:ext cx="2374026" cy="1280161"/>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Rectangle 1">
              <a:extLst>
                <a:ext uri="{FF2B5EF4-FFF2-40B4-BE49-F238E27FC236}">
                  <a16:creationId xmlns:a16="http://schemas.microsoft.com/office/drawing/2014/main" id="{572252DF-FB51-1F49-8BDD-53B960931799}"/>
                </a:ext>
              </a:extLst>
            </p:cNvPr>
            <p:cNvSpPr/>
            <p:nvPr/>
          </p:nvSpPr>
          <p:spPr>
            <a:xfrm>
              <a:off x="8510151" y="1419577"/>
              <a:ext cx="3269391" cy="28853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1B20C14D-F3B2-D045-BC01-55C5F7AA31E5}"/>
              </a:ext>
            </a:extLst>
          </p:cNvPr>
          <p:cNvGrpSpPr/>
          <p:nvPr/>
        </p:nvGrpSpPr>
        <p:grpSpPr>
          <a:xfrm>
            <a:off x="9175181" y="4092871"/>
            <a:ext cx="1797745" cy="980425"/>
            <a:chOff x="3216166" y="1234392"/>
            <a:chExt cx="1797745" cy="980425"/>
          </a:xfrm>
        </p:grpSpPr>
        <p:grpSp>
          <p:nvGrpSpPr>
            <p:cNvPr id="35" name="Group 34">
              <a:extLst>
                <a:ext uri="{FF2B5EF4-FFF2-40B4-BE49-F238E27FC236}">
                  <a16:creationId xmlns:a16="http://schemas.microsoft.com/office/drawing/2014/main" id="{3E6A8FDC-67E2-654A-BD96-70D4D535C8AF}"/>
                </a:ext>
              </a:extLst>
            </p:cNvPr>
            <p:cNvGrpSpPr/>
            <p:nvPr/>
          </p:nvGrpSpPr>
          <p:grpSpPr>
            <a:xfrm>
              <a:off x="3305288" y="1234392"/>
              <a:ext cx="1708623" cy="980425"/>
              <a:chOff x="3305288" y="1234392"/>
              <a:chExt cx="1708623" cy="980425"/>
            </a:xfrm>
          </p:grpSpPr>
          <p:sp>
            <p:nvSpPr>
              <p:cNvPr id="37" name="Oval 6">
                <a:extLst>
                  <a:ext uri="{FF2B5EF4-FFF2-40B4-BE49-F238E27FC236}">
                    <a16:creationId xmlns:a16="http://schemas.microsoft.com/office/drawing/2014/main" id="{FE261BB6-1125-D044-AD31-8FF98E9858E1}"/>
                  </a:ext>
                </a:extLst>
              </p:cNvPr>
              <p:cNvSpPr>
                <a:spLocks noChangeArrowheads="1"/>
              </p:cNvSpPr>
              <p:nvPr/>
            </p:nvSpPr>
            <p:spPr bwMode="auto">
              <a:xfrm>
                <a:off x="3381488" y="1344752"/>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7">
                <a:extLst>
                  <a:ext uri="{FF2B5EF4-FFF2-40B4-BE49-F238E27FC236}">
                    <a16:creationId xmlns:a16="http://schemas.microsoft.com/office/drawing/2014/main" id="{DFB6092E-167D-0641-AE6D-C3473CAD1AAD}"/>
                  </a:ext>
                </a:extLst>
              </p:cNvPr>
              <p:cNvSpPr>
                <a:spLocks noChangeArrowheads="1"/>
              </p:cNvSpPr>
              <p:nvPr/>
            </p:nvSpPr>
            <p:spPr bwMode="auto">
              <a:xfrm>
                <a:off x="3381488" y="1557592"/>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Text Box 8">
                <a:extLst>
                  <a:ext uri="{FF2B5EF4-FFF2-40B4-BE49-F238E27FC236}">
                    <a16:creationId xmlns:a16="http://schemas.microsoft.com/office/drawing/2014/main" id="{E841E026-8407-634E-BB21-DA265A09FDAD}"/>
                  </a:ext>
                </a:extLst>
              </p:cNvPr>
              <p:cNvSpPr txBox="1">
                <a:spLocks noChangeArrowheads="1"/>
              </p:cNvSpPr>
              <p:nvPr/>
            </p:nvSpPr>
            <p:spPr bwMode="auto">
              <a:xfrm>
                <a:off x="3533888" y="1234392"/>
                <a:ext cx="687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latin typeface="Arial" panose="020B0604020202020204" pitchFamily="34" charset="0"/>
                  </a:rPr>
                  <a:t>Native</a:t>
                </a:r>
              </a:p>
            </p:txBody>
          </p:sp>
          <p:sp>
            <p:nvSpPr>
              <p:cNvPr id="40" name="Text Box 9">
                <a:extLst>
                  <a:ext uri="{FF2B5EF4-FFF2-40B4-BE49-F238E27FC236}">
                    <a16:creationId xmlns:a16="http://schemas.microsoft.com/office/drawing/2014/main" id="{68F1FA22-5828-6D43-B183-21C5CAD67252}"/>
                  </a:ext>
                </a:extLst>
              </p:cNvPr>
              <p:cNvSpPr txBox="1">
                <a:spLocks noChangeArrowheads="1"/>
              </p:cNvSpPr>
              <p:nvPr/>
            </p:nvSpPr>
            <p:spPr bwMode="auto">
              <a:xfrm>
                <a:off x="3532302" y="1436722"/>
                <a:ext cx="10810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latin typeface="Arial" panose="020B0604020202020204" pitchFamily="34" charset="0"/>
                  </a:rPr>
                  <a:t>Naturalized</a:t>
                </a:r>
              </a:p>
            </p:txBody>
          </p:sp>
          <p:sp>
            <p:nvSpPr>
              <p:cNvPr id="41" name="Rectangle 10">
                <a:extLst>
                  <a:ext uri="{FF2B5EF4-FFF2-40B4-BE49-F238E27FC236}">
                    <a16:creationId xmlns:a16="http://schemas.microsoft.com/office/drawing/2014/main" id="{538AFC1C-B9F3-C54E-B59B-0C5CCE1225D7}"/>
                  </a:ext>
                </a:extLst>
              </p:cNvPr>
              <p:cNvSpPr>
                <a:spLocks noChangeArrowheads="1"/>
              </p:cNvSpPr>
              <p:nvPr/>
            </p:nvSpPr>
            <p:spPr bwMode="auto">
              <a:xfrm>
                <a:off x="3305288" y="1806986"/>
                <a:ext cx="304800" cy="2286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Text Box 11">
                <a:extLst>
                  <a:ext uri="{FF2B5EF4-FFF2-40B4-BE49-F238E27FC236}">
                    <a16:creationId xmlns:a16="http://schemas.microsoft.com/office/drawing/2014/main" id="{F0675971-0BE9-D646-80FF-6A18A21EF830}"/>
                  </a:ext>
                </a:extLst>
              </p:cNvPr>
              <p:cNvSpPr txBox="1">
                <a:spLocks noChangeArrowheads="1"/>
              </p:cNvSpPr>
              <p:nvPr/>
            </p:nvSpPr>
            <p:spPr bwMode="auto">
              <a:xfrm>
                <a:off x="3684701" y="1691597"/>
                <a:ext cx="13292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latin typeface="Arial" panose="020B0604020202020204" pitchFamily="34" charset="0"/>
                  </a:rPr>
                  <a:t>Potential</a:t>
                </a:r>
              </a:p>
              <a:p>
                <a:r>
                  <a:rPr lang="en-US" altLang="en-US" sz="1400" dirty="0">
                    <a:latin typeface="Arial" panose="020B0604020202020204" pitchFamily="34" charset="0"/>
                  </a:rPr>
                  <a:t>Climatic range</a:t>
                </a:r>
              </a:p>
            </p:txBody>
          </p:sp>
        </p:grpSp>
        <p:sp>
          <p:nvSpPr>
            <p:cNvPr id="36" name="Rounded Rectangle 35">
              <a:extLst>
                <a:ext uri="{FF2B5EF4-FFF2-40B4-BE49-F238E27FC236}">
                  <a16:creationId xmlns:a16="http://schemas.microsoft.com/office/drawing/2014/main" id="{56BA59F8-8043-624C-BE94-401DFFAE76A3}"/>
                </a:ext>
              </a:extLst>
            </p:cNvPr>
            <p:cNvSpPr/>
            <p:nvPr/>
          </p:nvSpPr>
          <p:spPr>
            <a:xfrm>
              <a:off x="3216166" y="1234392"/>
              <a:ext cx="1797745" cy="9804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D9C87F9E-9179-854C-98E6-3A3D338D578C}"/>
              </a:ext>
            </a:extLst>
          </p:cNvPr>
          <p:cNvSpPr/>
          <p:nvPr/>
        </p:nvSpPr>
        <p:spPr>
          <a:xfrm>
            <a:off x="3448595" y="6550223"/>
            <a:ext cx="8743406" cy="307777"/>
          </a:xfrm>
          <a:prstGeom prst="rect">
            <a:avLst/>
          </a:prstGeom>
        </p:spPr>
        <p:txBody>
          <a:bodyPr wrap="square">
            <a:spAutoFit/>
          </a:bodyPr>
          <a:lstStyle/>
          <a:p>
            <a:pPr algn="r"/>
            <a:r>
              <a:rPr lang="en-US" altLang="en-US" sz="1400" dirty="0">
                <a:latin typeface="Arial" panose="020B0604020202020204" pitchFamily="34" charset="0"/>
                <a:cs typeface="Arial" panose="020B0604020202020204" pitchFamily="34" charset="0"/>
              </a:rPr>
              <a:t>Svenning &amp; </a:t>
            </a:r>
            <a:r>
              <a:rPr lang="en-US" altLang="en-US" sz="1400" dirty="0" err="1">
                <a:latin typeface="Arial" panose="020B0604020202020204" pitchFamily="34" charset="0"/>
                <a:cs typeface="Arial" panose="020B0604020202020204" pitchFamily="34" charset="0"/>
              </a:rPr>
              <a:t>Skov</a:t>
            </a:r>
            <a:r>
              <a:rPr lang="en-US" altLang="en-US" sz="1400" dirty="0">
                <a:latin typeface="Arial" panose="020B0604020202020204" pitchFamily="34" charset="0"/>
                <a:cs typeface="Arial" panose="020B0604020202020204" pitchFamily="34" charset="0"/>
              </a:rPr>
              <a:t> (2004) </a:t>
            </a:r>
            <a:r>
              <a:rPr lang="en-US" altLang="en-US" sz="1400" i="1" dirty="0">
                <a:latin typeface="Arial" panose="020B0604020202020204" pitchFamily="34" charset="0"/>
                <a:cs typeface="Arial" panose="020B0604020202020204" pitchFamily="34" charset="0"/>
              </a:rPr>
              <a:t>Ecology Letters</a:t>
            </a:r>
            <a:endParaRPr lang="en-US" sz="1400" dirty="0">
              <a:latin typeface="Arial" panose="020B0604020202020204" pitchFamily="34" charset="0"/>
              <a:cs typeface="Arial" panose="020B0604020202020204" pitchFamily="34" charset="0"/>
            </a:endParaRPr>
          </a:p>
        </p:txBody>
      </p:sp>
      <p:sp>
        <p:nvSpPr>
          <p:cNvPr id="22" name="Title 5">
            <a:extLst>
              <a:ext uri="{FF2B5EF4-FFF2-40B4-BE49-F238E27FC236}">
                <a16:creationId xmlns:a16="http://schemas.microsoft.com/office/drawing/2014/main" id="{4DDCB08E-7271-C249-BED1-3F1635E1E064}"/>
              </a:ext>
            </a:extLst>
          </p:cNvPr>
          <p:cNvSpPr>
            <a:spLocks noGrp="1"/>
          </p:cNvSpPr>
          <p:nvPr>
            <p:ph type="title"/>
          </p:nvPr>
        </p:nvSpPr>
        <p:spPr>
          <a:xfrm>
            <a:off x="838200" y="365125"/>
            <a:ext cx="10515600" cy="1325563"/>
          </a:xfrm>
        </p:spPr>
        <p:txBody>
          <a:bodyPr/>
          <a:lstStyle/>
          <a:p>
            <a:pPr fontAlgn="b"/>
            <a:r>
              <a:rPr lang="en-US" dirty="0"/>
              <a:t>Pitfalls</a:t>
            </a:r>
          </a:p>
        </p:txBody>
      </p:sp>
      <p:pic>
        <p:nvPicPr>
          <p:cNvPr id="24" name="Picture 2" descr="Modello Simbolo di Avvertenza, Segnale di Avvertimento | PosterMyWall">
            <a:extLst>
              <a:ext uri="{FF2B5EF4-FFF2-40B4-BE49-F238E27FC236}">
                <a16:creationId xmlns:a16="http://schemas.microsoft.com/office/drawing/2014/main" id="{8262EE45-4372-B840-A761-3643C4B219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7746" y="0"/>
            <a:ext cx="1778598" cy="17785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33BAA07-55AB-C343-B2BD-E29935AB3B06}"/>
              </a:ext>
            </a:extLst>
          </p:cNvPr>
          <p:cNvPicPr>
            <a:picLocks noChangeAspect="1"/>
          </p:cNvPicPr>
          <p:nvPr/>
        </p:nvPicPr>
        <p:blipFill>
          <a:blip r:embed="rId5"/>
          <a:stretch>
            <a:fillRect/>
          </a:stretch>
        </p:blipFill>
        <p:spPr>
          <a:xfrm>
            <a:off x="763938" y="1644206"/>
            <a:ext cx="4227574" cy="3591658"/>
          </a:xfrm>
          <a:prstGeom prst="rect">
            <a:avLst/>
          </a:prstGeom>
        </p:spPr>
      </p:pic>
    </p:spTree>
    <p:extLst>
      <p:ext uri="{BB962C8B-B14F-4D97-AF65-F5344CB8AC3E}">
        <p14:creationId xmlns:p14="http://schemas.microsoft.com/office/powerpoint/2010/main" val="2884657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802840" y="6550224"/>
            <a:ext cx="5389160" cy="30777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Normand </a:t>
            </a:r>
            <a:r>
              <a:rPr lang="en-US" sz="1400" i="1" dirty="0">
                <a:latin typeface="Arial" panose="020B0604020202020204" pitchFamily="34" charset="0"/>
                <a:cs typeface="Arial" panose="020B0604020202020204" pitchFamily="34" charset="0"/>
              </a:rPr>
              <a:t>et al</a:t>
            </a:r>
            <a:r>
              <a:rPr lang="en-US" sz="1400" dirty="0">
                <a:latin typeface="Arial" panose="020B0604020202020204" pitchFamily="34" charset="0"/>
                <a:cs typeface="Arial" panose="020B0604020202020204" pitchFamily="34" charset="0"/>
              </a:rPr>
              <a:t>. 2013 </a:t>
            </a:r>
            <a:r>
              <a:rPr lang="en-US" sz="1400" i="1" dirty="0">
                <a:latin typeface="Arial" panose="020B0604020202020204" pitchFamily="34" charset="0"/>
                <a:cs typeface="Arial" panose="020B0604020202020204" pitchFamily="34" charset="0"/>
              </a:rPr>
              <a:t>Phil. Trans. Royal. Soc.</a:t>
            </a:r>
            <a:endParaRPr lang="en-US" sz="14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F1F81D8B-C901-E940-A2E2-94E8196C5C9E}"/>
              </a:ext>
            </a:extLst>
          </p:cNvPr>
          <p:cNvGrpSpPr/>
          <p:nvPr/>
        </p:nvGrpSpPr>
        <p:grpSpPr>
          <a:xfrm>
            <a:off x="6345515" y="917367"/>
            <a:ext cx="4250856" cy="5273688"/>
            <a:chOff x="6563356" y="1056485"/>
            <a:chExt cx="3659520" cy="4540066"/>
          </a:xfrm>
        </p:grpSpPr>
        <p:pic>
          <p:nvPicPr>
            <p:cNvPr id="17" name="Picture 16"/>
            <p:cNvPicPr>
              <a:picLocks noChangeAspect="1"/>
            </p:cNvPicPr>
            <p:nvPr/>
          </p:nvPicPr>
          <p:blipFill rotWithShape="1">
            <a:blip r:embed="rId3"/>
            <a:srcRect r="49564"/>
            <a:stretch/>
          </p:blipFill>
          <p:spPr>
            <a:xfrm>
              <a:off x="6642725" y="1647681"/>
              <a:ext cx="3580151" cy="3673970"/>
            </a:xfrm>
            <a:prstGeom prst="rect">
              <a:avLst/>
            </a:prstGeom>
          </p:spPr>
        </p:pic>
        <p:sp>
          <p:nvSpPr>
            <p:cNvPr id="18" name="TextBox 17"/>
            <p:cNvSpPr txBox="1"/>
            <p:nvPr/>
          </p:nvSpPr>
          <p:spPr>
            <a:xfrm>
              <a:off x="6563356" y="1056485"/>
              <a:ext cx="3659520" cy="769441"/>
            </a:xfrm>
            <a:prstGeom prst="rect">
              <a:avLst/>
            </a:prstGeom>
            <a:noFill/>
          </p:spPr>
          <p:txBody>
            <a:bodyPr wrap="square" rtlCol="0">
              <a:spAutoFit/>
            </a:bodyPr>
            <a:lstStyle/>
            <a:p>
              <a:pPr algn="ctr"/>
              <a:r>
                <a:rPr lang="en-US" sz="2200" b="1" i="1" dirty="0">
                  <a:solidFill>
                    <a:srgbClr val="0432FF"/>
                  </a:solidFill>
                </a:rPr>
                <a:t>Predicting suitable areas under climate change</a:t>
              </a:r>
            </a:p>
          </p:txBody>
        </p:sp>
        <p:sp>
          <p:nvSpPr>
            <p:cNvPr id="24" name="Rectangle 23"/>
            <p:cNvSpPr/>
            <p:nvPr/>
          </p:nvSpPr>
          <p:spPr>
            <a:xfrm>
              <a:off x="7107226" y="5303910"/>
              <a:ext cx="2651146" cy="292641"/>
            </a:xfrm>
            <a:prstGeom prst="rect">
              <a:avLst/>
            </a:prstGeom>
          </p:spPr>
          <p:txBody>
            <a:bodyPr wrap="none">
              <a:spAutoFit/>
            </a:bodyPr>
            <a:lstStyle/>
            <a:p>
              <a:pPr algn="ctr"/>
              <a:r>
                <a:rPr lang="en-US" i="1" dirty="0">
                  <a:solidFill>
                    <a:schemeClr val="accent1">
                      <a:lumMod val="75000"/>
                    </a:schemeClr>
                  </a:solidFill>
                  <a:latin typeface="Calibri" charset="0"/>
                  <a:ea typeface="Calibri" charset="0"/>
                  <a:cs typeface="Calibri" charset="0"/>
                </a:rPr>
                <a:t>Suitable tree habitat in Greenland</a:t>
              </a:r>
              <a:endParaRPr lang="en-US" dirty="0">
                <a:solidFill>
                  <a:schemeClr val="accent1">
                    <a:lumMod val="75000"/>
                  </a:schemeClr>
                </a:solidFill>
                <a:latin typeface="Calibri" charset="0"/>
                <a:ea typeface="Calibri" charset="0"/>
                <a:cs typeface="Calibri" charset="0"/>
              </a:endParaRPr>
            </a:p>
          </p:txBody>
        </p:sp>
      </p:grpSp>
      <p:sp>
        <p:nvSpPr>
          <p:cNvPr id="26" name="TextBox 25"/>
          <p:cNvSpPr txBox="1"/>
          <p:nvPr/>
        </p:nvSpPr>
        <p:spPr>
          <a:xfrm>
            <a:off x="0" y="6550223"/>
            <a:ext cx="4061874"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Merow</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et al</a:t>
            </a:r>
            <a:r>
              <a:rPr lang="en-US" sz="1400" dirty="0">
                <a:latin typeface="Arial" panose="020B0604020202020204" pitchFamily="34" charset="0"/>
                <a:cs typeface="Arial" panose="020B0604020202020204" pitchFamily="34" charset="0"/>
              </a:rPr>
              <a:t>. 2011 </a:t>
            </a:r>
            <a:r>
              <a:rPr lang="en-US" sz="1400" i="1" dirty="0">
                <a:latin typeface="Arial" panose="020B0604020202020204" pitchFamily="34" charset="0"/>
                <a:cs typeface="Arial" panose="020B0604020202020204" pitchFamily="34" charset="0"/>
              </a:rPr>
              <a:t>Am. Nat.</a:t>
            </a:r>
            <a:endParaRPr lang="en-US" sz="14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B1530AA9-9509-6F41-83B2-6FD2BF6F8ED0}"/>
              </a:ext>
            </a:extLst>
          </p:cNvPr>
          <p:cNvGrpSpPr/>
          <p:nvPr/>
        </p:nvGrpSpPr>
        <p:grpSpPr>
          <a:xfrm>
            <a:off x="975888" y="1124507"/>
            <a:ext cx="4534192" cy="4947340"/>
            <a:chOff x="1617392" y="1192228"/>
            <a:chExt cx="4089153" cy="4461750"/>
          </a:xfrm>
        </p:grpSpPr>
        <p:grpSp>
          <p:nvGrpSpPr>
            <p:cNvPr id="2" name="Group 1">
              <a:extLst>
                <a:ext uri="{FF2B5EF4-FFF2-40B4-BE49-F238E27FC236}">
                  <a16:creationId xmlns:a16="http://schemas.microsoft.com/office/drawing/2014/main" id="{15670E98-AB94-2348-B897-8A21E5D6418C}"/>
                </a:ext>
              </a:extLst>
            </p:cNvPr>
            <p:cNvGrpSpPr/>
            <p:nvPr/>
          </p:nvGrpSpPr>
          <p:grpSpPr>
            <a:xfrm>
              <a:off x="1617392" y="1192228"/>
              <a:ext cx="4089153" cy="4461750"/>
              <a:chOff x="1617392" y="1192228"/>
              <a:chExt cx="4089153" cy="4461750"/>
            </a:xfrm>
          </p:grpSpPr>
          <p:pic>
            <p:nvPicPr>
              <p:cNvPr id="25" name="Picture 24"/>
              <p:cNvPicPr>
                <a:picLocks noChangeAspect="1"/>
              </p:cNvPicPr>
              <p:nvPr/>
            </p:nvPicPr>
            <p:blipFill>
              <a:blip r:embed="rId4"/>
              <a:stretch>
                <a:fillRect/>
              </a:stretch>
            </p:blipFill>
            <p:spPr>
              <a:xfrm>
                <a:off x="1872918" y="1192228"/>
                <a:ext cx="3833627" cy="4164485"/>
              </a:xfrm>
              <a:prstGeom prst="rect">
                <a:avLst/>
              </a:prstGeom>
            </p:spPr>
          </p:pic>
          <p:sp>
            <p:nvSpPr>
              <p:cNvPr id="27" name="TextBox 26"/>
              <p:cNvSpPr txBox="1"/>
              <p:nvPr/>
            </p:nvSpPr>
            <p:spPr>
              <a:xfrm>
                <a:off x="1617392" y="1564397"/>
                <a:ext cx="1951030" cy="999244"/>
              </a:xfrm>
              <a:prstGeom prst="rect">
                <a:avLst/>
              </a:prstGeom>
              <a:solidFill>
                <a:schemeClr val="bg1"/>
              </a:solidFill>
            </p:spPr>
            <p:txBody>
              <a:bodyPr wrap="square" rtlCol="0">
                <a:spAutoFit/>
              </a:bodyPr>
              <a:lstStyle/>
              <a:p>
                <a:pPr algn="ctr"/>
                <a:endParaRPr lang="en-US" sz="2200" b="1" i="1" dirty="0">
                  <a:solidFill>
                    <a:srgbClr val="0432FF"/>
                  </a:solidFill>
                </a:endParaRPr>
              </a:p>
              <a:p>
                <a:pPr algn="ctr"/>
                <a:r>
                  <a:rPr lang="en-US" sz="2200" b="1" i="1" dirty="0">
                    <a:solidFill>
                      <a:srgbClr val="0432FF"/>
                    </a:solidFill>
                  </a:rPr>
                  <a:t>Spread of an invasive species</a:t>
                </a:r>
              </a:p>
            </p:txBody>
          </p:sp>
          <p:sp>
            <p:nvSpPr>
              <p:cNvPr id="28" name="Rectangle 27"/>
              <p:cNvSpPr/>
              <p:nvPr/>
            </p:nvSpPr>
            <p:spPr>
              <a:xfrm>
                <a:off x="2202002" y="5284646"/>
                <a:ext cx="3062698" cy="369332"/>
              </a:xfrm>
              <a:prstGeom prst="rect">
                <a:avLst/>
              </a:prstGeom>
            </p:spPr>
            <p:txBody>
              <a:bodyPr wrap="none">
                <a:spAutoFit/>
              </a:bodyPr>
              <a:lstStyle/>
              <a:p>
                <a:r>
                  <a:rPr lang="en-US" i="1" dirty="0" err="1">
                    <a:solidFill>
                      <a:schemeClr val="accent1">
                        <a:lumMod val="75000"/>
                      </a:schemeClr>
                    </a:solidFill>
                    <a:latin typeface="Calibri" charset="0"/>
                    <a:ea typeface="Calibri" charset="0"/>
                    <a:cs typeface="Calibri" charset="0"/>
                  </a:rPr>
                  <a:t>Celastrus</a:t>
                </a:r>
                <a:r>
                  <a:rPr lang="en-US" i="1" dirty="0">
                    <a:solidFill>
                      <a:schemeClr val="accent1">
                        <a:lumMod val="75000"/>
                      </a:schemeClr>
                    </a:solidFill>
                    <a:latin typeface="Calibri" charset="0"/>
                    <a:ea typeface="Calibri" charset="0"/>
                    <a:cs typeface="Calibri" charset="0"/>
                  </a:rPr>
                  <a:t> </a:t>
                </a:r>
                <a:r>
                  <a:rPr lang="en-US" i="1" dirty="0" err="1">
                    <a:solidFill>
                      <a:schemeClr val="accent1">
                        <a:lumMod val="75000"/>
                      </a:schemeClr>
                    </a:solidFill>
                    <a:latin typeface="Calibri" charset="0"/>
                    <a:ea typeface="Calibri" charset="0"/>
                    <a:cs typeface="Calibri" charset="0"/>
                  </a:rPr>
                  <a:t>orbiculatus</a:t>
                </a:r>
                <a:r>
                  <a:rPr lang="en-US" dirty="0">
                    <a:solidFill>
                      <a:schemeClr val="accent1">
                        <a:lumMod val="75000"/>
                      </a:schemeClr>
                    </a:solidFill>
                    <a:latin typeface="Calibri" charset="0"/>
                    <a:ea typeface="Calibri" charset="0"/>
                    <a:cs typeface="Calibri" charset="0"/>
                  </a:rPr>
                  <a:t> in Maine</a:t>
                </a:r>
              </a:p>
            </p:txBody>
          </p:sp>
        </p:grpSp>
        <p:sp>
          <p:nvSpPr>
            <p:cNvPr id="31" name="TextBox 30"/>
            <p:cNvSpPr txBox="1"/>
            <p:nvPr/>
          </p:nvSpPr>
          <p:spPr>
            <a:xfrm>
              <a:off x="3722024" y="3944486"/>
              <a:ext cx="1065877" cy="461665"/>
            </a:xfrm>
            <a:prstGeom prst="rect">
              <a:avLst/>
            </a:prstGeom>
            <a:solidFill>
              <a:schemeClr val="bg1"/>
            </a:solidFill>
            <a:ln>
              <a:noFill/>
            </a:ln>
          </p:spPr>
          <p:txBody>
            <a:bodyPr wrap="square" rtlCol="0">
              <a:spAutoFit/>
            </a:bodyPr>
            <a:lstStyle/>
            <a:p>
              <a:pPr algn="ctr"/>
              <a:endParaRPr lang="en-US" sz="2400" dirty="0">
                <a:latin typeface="Arial"/>
                <a:cs typeface="Arial"/>
              </a:endParaRPr>
            </a:p>
          </p:txBody>
        </p:sp>
      </p:grpSp>
      <p:sp>
        <p:nvSpPr>
          <p:cNvPr id="5" name="TextBox 4">
            <a:extLst>
              <a:ext uri="{FF2B5EF4-FFF2-40B4-BE49-F238E27FC236}">
                <a16:creationId xmlns:a16="http://schemas.microsoft.com/office/drawing/2014/main" id="{72F78C30-3E9F-5A4B-9674-7C40D1EE417F}"/>
              </a:ext>
            </a:extLst>
          </p:cNvPr>
          <p:cNvSpPr txBox="1"/>
          <p:nvPr/>
        </p:nvSpPr>
        <p:spPr>
          <a:xfrm rot="16200000">
            <a:off x="3386365" y="4600730"/>
            <a:ext cx="1975221"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Population growth rate</a:t>
            </a:r>
          </a:p>
        </p:txBody>
      </p:sp>
      <p:sp>
        <p:nvSpPr>
          <p:cNvPr id="15" name="Title 5">
            <a:extLst>
              <a:ext uri="{FF2B5EF4-FFF2-40B4-BE49-F238E27FC236}">
                <a16:creationId xmlns:a16="http://schemas.microsoft.com/office/drawing/2014/main" id="{FEAB5702-F9E9-734D-88F1-28725C9E571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
            <a:endParaRPr lang="en-US" dirty="0"/>
          </a:p>
        </p:txBody>
      </p:sp>
      <p:sp>
        <p:nvSpPr>
          <p:cNvPr id="6" name="Title 5">
            <a:extLst>
              <a:ext uri="{FF2B5EF4-FFF2-40B4-BE49-F238E27FC236}">
                <a16:creationId xmlns:a16="http://schemas.microsoft.com/office/drawing/2014/main" id="{B0581E51-C5B5-6141-88B2-CD5D754CED7B}"/>
              </a:ext>
            </a:extLst>
          </p:cNvPr>
          <p:cNvSpPr>
            <a:spLocks noGrp="1"/>
          </p:cNvSpPr>
          <p:nvPr>
            <p:ph type="title"/>
          </p:nvPr>
        </p:nvSpPr>
        <p:spPr/>
        <p:txBody>
          <a:bodyPr/>
          <a:lstStyle/>
          <a:p>
            <a:r>
              <a:rPr lang="en-US" dirty="0"/>
              <a:t>Potential?</a:t>
            </a:r>
          </a:p>
        </p:txBody>
      </p:sp>
    </p:spTree>
    <p:extLst>
      <p:ext uri="{BB962C8B-B14F-4D97-AF65-F5344CB8AC3E}">
        <p14:creationId xmlns:p14="http://schemas.microsoft.com/office/powerpoint/2010/main" val="100318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a:extLst>
              <a:ext uri="{FF2B5EF4-FFF2-40B4-BE49-F238E27FC236}">
                <a16:creationId xmlns:a16="http://schemas.microsoft.com/office/drawing/2014/main" id="{D1BD5FB6-BCED-DA43-8E08-846B7ADFF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5194"/>
            <a:ext cx="12192000" cy="610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090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283740" y="6550224"/>
            <a:ext cx="4870585" cy="307777"/>
          </a:xfrm>
          <a:prstGeom prst="rect">
            <a:avLst/>
          </a:prstGeom>
          <a:noFill/>
        </p:spPr>
        <p:txBody>
          <a:bodyPr wrap="square" rtlCol="0">
            <a:spAutoFit/>
          </a:bodyPr>
          <a:lstStyle/>
          <a:p>
            <a:pPr algn="r"/>
            <a:r>
              <a:rPr lang="en-US" sz="1400" dirty="0" err="1">
                <a:latin typeface="Arial" panose="020B0604020202020204" pitchFamily="34" charset="0"/>
                <a:cs typeface="Arial" panose="020B0604020202020204" pitchFamily="34" charset="0"/>
              </a:rPr>
              <a:t>Thuiller</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et al</a:t>
            </a:r>
            <a:r>
              <a:rPr lang="en-US" sz="1400" dirty="0">
                <a:latin typeface="Arial" panose="020B0604020202020204" pitchFamily="34" charset="0"/>
                <a:cs typeface="Arial" panose="020B0604020202020204" pitchFamily="34" charset="0"/>
              </a:rPr>
              <a:t>. 2005 </a:t>
            </a:r>
            <a:r>
              <a:rPr lang="en-US" sz="1400" i="1" dirty="0">
                <a:latin typeface="Arial" panose="020B0604020202020204" pitchFamily="34" charset="0"/>
                <a:cs typeface="Arial" panose="020B0604020202020204" pitchFamily="34" charset="0"/>
              </a:rPr>
              <a:t>Glob. Change Biol.</a:t>
            </a:r>
            <a:endParaRPr lang="en-US" sz="1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1803" t="3033" r="2117" b="4158"/>
          <a:stretch/>
        </p:blipFill>
        <p:spPr>
          <a:xfrm>
            <a:off x="591192" y="2063838"/>
            <a:ext cx="10515600" cy="4486386"/>
          </a:xfrm>
          <a:prstGeom prst="rect">
            <a:avLst/>
          </a:prstGeom>
        </p:spPr>
      </p:pic>
      <p:sp>
        <p:nvSpPr>
          <p:cNvPr id="13" name="TextBox 12"/>
          <p:cNvSpPr txBox="1"/>
          <p:nvPr/>
        </p:nvSpPr>
        <p:spPr>
          <a:xfrm>
            <a:off x="231579" y="1429130"/>
            <a:ext cx="9557343" cy="430887"/>
          </a:xfrm>
          <a:prstGeom prst="rect">
            <a:avLst/>
          </a:prstGeom>
          <a:noFill/>
        </p:spPr>
        <p:txBody>
          <a:bodyPr wrap="square" rtlCol="0">
            <a:spAutoFit/>
          </a:bodyPr>
          <a:lstStyle/>
          <a:p>
            <a:pPr algn="ctr"/>
            <a:r>
              <a:rPr lang="en-US" sz="2200" i="1" dirty="0">
                <a:solidFill>
                  <a:srgbClr val="0432FF"/>
                </a:solidFill>
              </a:rPr>
              <a:t>Suitable habitat for South African ornamental plants predicts invasion success</a:t>
            </a:r>
          </a:p>
        </p:txBody>
      </p:sp>
      <p:pic>
        <p:nvPicPr>
          <p:cNvPr id="4" name="Picture 3"/>
          <p:cNvPicPr>
            <a:picLocks noChangeAspect="1"/>
          </p:cNvPicPr>
          <p:nvPr/>
        </p:nvPicPr>
        <p:blipFill>
          <a:blip r:embed="rId5"/>
          <a:stretch>
            <a:fillRect/>
          </a:stretch>
        </p:blipFill>
        <p:spPr>
          <a:xfrm>
            <a:off x="10134335" y="120803"/>
            <a:ext cx="1944915" cy="1458686"/>
          </a:xfrm>
          <a:prstGeom prst="rect">
            <a:avLst/>
          </a:prstGeom>
        </p:spPr>
      </p:pic>
      <p:sp>
        <p:nvSpPr>
          <p:cNvPr id="5" name="Rectangle 4"/>
          <p:cNvSpPr/>
          <p:nvPr/>
        </p:nvSpPr>
        <p:spPr>
          <a:xfrm>
            <a:off x="9762324" y="1521462"/>
            <a:ext cx="2392001" cy="369332"/>
          </a:xfrm>
          <a:prstGeom prst="rect">
            <a:avLst/>
          </a:prstGeom>
          <a:solidFill>
            <a:schemeClr val="bg1"/>
          </a:solidFill>
        </p:spPr>
        <p:txBody>
          <a:bodyPr wrap="none">
            <a:spAutoFit/>
          </a:bodyPr>
          <a:lstStyle/>
          <a:p>
            <a:r>
              <a:rPr lang="en-US" i="1" dirty="0"/>
              <a:t>e.g., </a:t>
            </a:r>
            <a:r>
              <a:rPr lang="en-US" i="1" dirty="0" err="1"/>
              <a:t>Carpobrotus</a:t>
            </a:r>
            <a:r>
              <a:rPr lang="en-US" i="1" dirty="0"/>
              <a:t> edulis</a:t>
            </a:r>
          </a:p>
        </p:txBody>
      </p:sp>
      <p:sp>
        <p:nvSpPr>
          <p:cNvPr id="2" name="Title 1">
            <a:extLst>
              <a:ext uri="{FF2B5EF4-FFF2-40B4-BE49-F238E27FC236}">
                <a16:creationId xmlns:a16="http://schemas.microsoft.com/office/drawing/2014/main" id="{332A775C-7C00-504A-B244-3747F47B9272}"/>
              </a:ext>
            </a:extLst>
          </p:cNvPr>
          <p:cNvSpPr>
            <a:spLocks noGrp="1"/>
          </p:cNvSpPr>
          <p:nvPr>
            <p:ph type="title"/>
          </p:nvPr>
        </p:nvSpPr>
        <p:spPr/>
        <p:txBody>
          <a:bodyPr/>
          <a:lstStyle/>
          <a:p>
            <a:r>
              <a:rPr lang="en-US" dirty="0"/>
              <a:t>Potential?</a:t>
            </a:r>
          </a:p>
        </p:txBody>
      </p:sp>
    </p:spTree>
    <p:extLst>
      <p:ext uri="{BB962C8B-B14F-4D97-AF65-F5344CB8AC3E}">
        <p14:creationId xmlns:p14="http://schemas.microsoft.com/office/powerpoint/2010/main" val="189398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D09AFB-89D8-4048-A10F-F5B4C0AEB22A}"/>
              </a:ext>
            </a:extLst>
          </p:cNvPr>
          <p:cNvSpPr/>
          <p:nvPr/>
        </p:nvSpPr>
        <p:spPr>
          <a:xfrm>
            <a:off x="0" y="6544003"/>
            <a:ext cx="12192000"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hlinkClick r:id="rId2"/>
              </a:rPr>
              <a:t>Pili </a:t>
            </a:r>
            <a:r>
              <a:rPr lang="en-US" sz="1400" i="1" dirty="0">
                <a:latin typeface="Arial" panose="020B0604020202020204" pitchFamily="34" charset="0"/>
                <a:cs typeface="Arial" panose="020B0604020202020204" pitchFamily="34" charset="0"/>
                <a:hlinkClick r:id="rId2"/>
              </a:rPr>
              <a:t>et </a:t>
            </a:r>
            <a:r>
              <a:rPr lang="en-US" sz="1400" dirty="0">
                <a:latin typeface="Arial" panose="020B0604020202020204" pitchFamily="34" charset="0"/>
                <a:cs typeface="Arial" panose="020B0604020202020204" pitchFamily="34" charset="0"/>
                <a:hlinkClick r:id="rId2"/>
              </a:rPr>
              <a:t>al. (2020) </a:t>
            </a:r>
            <a:r>
              <a:rPr lang="en-US" sz="1400" i="1" dirty="0">
                <a:latin typeface="Arial" panose="020B0604020202020204" pitchFamily="34" charset="0"/>
                <a:cs typeface="Arial" panose="020B0604020202020204" pitchFamily="34" charset="0"/>
                <a:hlinkClick r:id="rId2"/>
              </a:rPr>
              <a:t>Scientific Reports</a:t>
            </a:r>
            <a:endParaRPr lang="en-US" sz="1400" i="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B9D372D-2B5A-9748-A55F-6950568873F3}"/>
              </a:ext>
            </a:extLst>
          </p:cNvPr>
          <p:cNvSpPr/>
          <p:nvPr/>
        </p:nvSpPr>
        <p:spPr>
          <a:xfrm>
            <a:off x="4897677" y="365125"/>
            <a:ext cx="1703539" cy="4745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C45E32-39CD-184A-84A4-ED87E2738601}"/>
              </a:ext>
            </a:extLst>
          </p:cNvPr>
          <p:cNvSpPr/>
          <p:nvPr/>
        </p:nvSpPr>
        <p:spPr>
          <a:xfrm>
            <a:off x="6601216" y="109158"/>
            <a:ext cx="741123" cy="529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6C8C4E7-3F6A-3E4B-9581-C66AFB194ECA}"/>
              </a:ext>
            </a:extLst>
          </p:cNvPr>
          <p:cNvGrpSpPr/>
          <p:nvPr/>
        </p:nvGrpSpPr>
        <p:grpSpPr>
          <a:xfrm>
            <a:off x="4219970" y="212171"/>
            <a:ext cx="7294323" cy="6588733"/>
            <a:chOff x="4897677" y="109158"/>
            <a:chExt cx="7294323" cy="6588733"/>
          </a:xfrm>
        </p:grpSpPr>
        <p:pic>
          <p:nvPicPr>
            <p:cNvPr id="11" name="Picture 10">
              <a:extLst>
                <a:ext uri="{FF2B5EF4-FFF2-40B4-BE49-F238E27FC236}">
                  <a16:creationId xmlns:a16="http://schemas.microsoft.com/office/drawing/2014/main" id="{C68B42C2-AABD-2F41-AC4C-1FE9D764054E}"/>
                </a:ext>
              </a:extLst>
            </p:cNvPr>
            <p:cNvPicPr>
              <a:picLocks noChangeAspect="1"/>
            </p:cNvPicPr>
            <p:nvPr/>
          </p:nvPicPr>
          <p:blipFill>
            <a:blip r:embed="rId3"/>
            <a:stretch>
              <a:fillRect/>
            </a:stretch>
          </p:blipFill>
          <p:spPr>
            <a:xfrm>
              <a:off x="5062280" y="109158"/>
              <a:ext cx="7129720" cy="6588733"/>
            </a:xfrm>
            <a:prstGeom prst="rect">
              <a:avLst/>
            </a:prstGeom>
          </p:spPr>
        </p:pic>
        <p:sp>
          <p:nvSpPr>
            <p:cNvPr id="13" name="Rectangle 12">
              <a:extLst>
                <a:ext uri="{FF2B5EF4-FFF2-40B4-BE49-F238E27FC236}">
                  <a16:creationId xmlns:a16="http://schemas.microsoft.com/office/drawing/2014/main" id="{90126EF8-21DC-7343-A0A0-7D4D64A307D5}"/>
                </a:ext>
              </a:extLst>
            </p:cNvPr>
            <p:cNvSpPr/>
            <p:nvPr/>
          </p:nvSpPr>
          <p:spPr>
            <a:xfrm>
              <a:off x="4897677" y="365125"/>
              <a:ext cx="1703539" cy="4745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C1611A-E661-0349-BC7B-3A95C79E15BB}"/>
                </a:ext>
              </a:extLst>
            </p:cNvPr>
            <p:cNvSpPr/>
            <p:nvPr/>
          </p:nvSpPr>
          <p:spPr>
            <a:xfrm>
              <a:off x="6601216" y="109158"/>
              <a:ext cx="741123" cy="529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B1E0852-183A-A64D-BAB5-F3E7B9A12F62}"/>
              </a:ext>
            </a:extLst>
          </p:cNvPr>
          <p:cNvSpPr>
            <a:spLocks noGrp="1"/>
          </p:cNvSpPr>
          <p:nvPr>
            <p:ph type="title"/>
          </p:nvPr>
        </p:nvSpPr>
        <p:spPr/>
        <p:txBody>
          <a:bodyPr/>
          <a:lstStyle/>
          <a:p>
            <a:r>
              <a:rPr lang="en-US" dirty="0"/>
              <a:t>Invasive species</a:t>
            </a:r>
          </a:p>
        </p:txBody>
      </p:sp>
      <p:pic>
        <p:nvPicPr>
          <p:cNvPr id="12" name="Content Placeholder 3">
            <a:extLst>
              <a:ext uri="{FF2B5EF4-FFF2-40B4-BE49-F238E27FC236}">
                <a16:creationId xmlns:a16="http://schemas.microsoft.com/office/drawing/2014/main" id="{8CA3B9B2-D05E-724B-B151-3B75A74E780C}"/>
              </a:ext>
            </a:extLst>
          </p:cNvPr>
          <p:cNvPicPr>
            <a:picLocks noChangeAspect="1"/>
          </p:cNvPicPr>
          <p:nvPr/>
        </p:nvPicPr>
        <p:blipFill rotWithShape="1">
          <a:blip r:embed="rId4"/>
          <a:srcRect t="36370"/>
          <a:stretch/>
        </p:blipFill>
        <p:spPr>
          <a:xfrm>
            <a:off x="109234" y="1957214"/>
            <a:ext cx="5814275" cy="2215165"/>
          </a:xfrm>
          <a:prstGeom prst="rect">
            <a:avLst/>
          </a:prstGeom>
        </p:spPr>
      </p:pic>
    </p:spTree>
    <p:extLst>
      <p:ext uri="{BB962C8B-B14F-4D97-AF65-F5344CB8AC3E}">
        <p14:creationId xmlns:p14="http://schemas.microsoft.com/office/powerpoint/2010/main" val="2729414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D09AFB-89D8-4048-A10F-F5B4C0AEB22A}"/>
              </a:ext>
            </a:extLst>
          </p:cNvPr>
          <p:cNvSpPr/>
          <p:nvPr/>
        </p:nvSpPr>
        <p:spPr>
          <a:xfrm>
            <a:off x="0" y="6544003"/>
            <a:ext cx="12192000"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hlinkClick r:id="rId2"/>
              </a:rPr>
              <a:t>Pili </a:t>
            </a:r>
            <a:r>
              <a:rPr lang="en-US" sz="1400" i="1" dirty="0">
                <a:latin typeface="Arial" panose="020B0604020202020204" pitchFamily="34" charset="0"/>
                <a:cs typeface="Arial" panose="020B0604020202020204" pitchFamily="34" charset="0"/>
                <a:hlinkClick r:id="rId2"/>
              </a:rPr>
              <a:t>et </a:t>
            </a:r>
            <a:r>
              <a:rPr lang="en-US" sz="1400" dirty="0">
                <a:latin typeface="Arial" panose="020B0604020202020204" pitchFamily="34" charset="0"/>
                <a:cs typeface="Arial" panose="020B0604020202020204" pitchFamily="34" charset="0"/>
                <a:hlinkClick r:id="rId2"/>
              </a:rPr>
              <a:t>al. (2020) </a:t>
            </a:r>
            <a:r>
              <a:rPr lang="en-US" sz="1400" i="1" dirty="0">
                <a:latin typeface="Arial" panose="020B0604020202020204" pitchFamily="34" charset="0"/>
                <a:cs typeface="Arial" panose="020B0604020202020204" pitchFamily="34" charset="0"/>
                <a:hlinkClick r:id="rId2"/>
              </a:rPr>
              <a:t>Scientific Reports</a:t>
            </a:r>
            <a:endParaRPr lang="en-US" sz="1400" i="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9C529F8E-200E-F74A-BF1B-9EB486F06E0A}"/>
              </a:ext>
            </a:extLst>
          </p:cNvPr>
          <p:cNvGrpSpPr/>
          <p:nvPr/>
        </p:nvGrpSpPr>
        <p:grpSpPr>
          <a:xfrm>
            <a:off x="4219970" y="212171"/>
            <a:ext cx="7294323" cy="6588733"/>
            <a:chOff x="4897677" y="109158"/>
            <a:chExt cx="7294323" cy="6588733"/>
          </a:xfrm>
        </p:grpSpPr>
        <p:pic>
          <p:nvPicPr>
            <p:cNvPr id="8" name="Picture 7">
              <a:extLst>
                <a:ext uri="{FF2B5EF4-FFF2-40B4-BE49-F238E27FC236}">
                  <a16:creationId xmlns:a16="http://schemas.microsoft.com/office/drawing/2014/main" id="{23C85BC1-137D-D743-9A5E-8CC2B8B959B7}"/>
                </a:ext>
              </a:extLst>
            </p:cNvPr>
            <p:cNvPicPr>
              <a:picLocks noChangeAspect="1"/>
            </p:cNvPicPr>
            <p:nvPr/>
          </p:nvPicPr>
          <p:blipFill>
            <a:blip r:embed="rId3"/>
            <a:stretch>
              <a:fillRect/>
            </a:stretch>
          </p:blipFill>
          <p:spPr>
            <a:xfrm>
              <a:off x="5062280" y="109158"/>
              <a:ext cx="7129720" cy="6588733"/>
            </a:xfrm>
            <a:prstGeom prst="rect">
              <a:avLst/>
            </a:prstGeom>
          </p:spPr>
        </p:pic>
        <p:sp>
          <p:nvSpPr>
            <p:cNvPr id="3" name="Rectangle 2">
              <a:extLst>
                <a:ext uri="{FF2B5EF4-FFF2-40B4-BE49-F238E27FC236}">
                  <a16:creationId xmlns:a16="http://schemas.microsoft.com/office/drawing/2014/main" id="{3B9D372D-2B5A-9748-A55F-6950568873F3}"/>
                </a:ext>
              </a:extLst>
            </p:cNvPr>
            <p:cNvSpPr/>
            <p:nvPr/>
          </p:nvSpPr>
          <p:spPr>
            <a:xfrm>
              <a:off x="4897677" y="365125"/>
              <a:ext cx="1703539" cy="4745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C45E32-39CD-184A-84A4-ED87E2738601}"/>
                </a:ext>
              </a:extLst>
            </p:cNvPr>
            <p:cNvSpPr/>
            <p:nvPr/>
          </p:nvSpPr>
          <p:spPr>
            <a:xfrm>
              <a:off x="6601216" y="109158"/>
              <a:ext cx="741123" cy="529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16CB1F6-0828-F945-B523-4DCBE722689C}"/>
              </a:ext>
            </a:extLst>
          </p:cNvPr>
          <p:cNvSpPr/>
          <p:nvPr/>
        </p:nvSpPr>
        <p:spPr>
          <a:xfrm>
            <a:off x="677707" y="2218585"/>
            <a:ext cx="5418293" cy="1107996"/>
          </a:xfrm>
          <a:prstGeom prst="rect">
            <a:avLst/>
          </a:prstGeom>
        </p:spPr>
        <p:txBody>
          <a:bodyPr wrap="square">
            <a:spAutoFit/>
          </a:bodyPr>
          <a:lstStyle/>
          <a:p>
            <a:pPr marL="285750" indent="-285750">
              <a:buFont typeface="Arial" panose="020B0604020202020204" pitchFamily="34" charset="0"/>
              <a:buChar char="•"/>
            </a:pPr>
            <a:r>
              <a:rPr lang="en-US" sz="2200" b="0" dirty="0">
                <a:solidFill>
                  <a:srgbClr val="222222"/>
                </a:solidFill>
                <a:effectLst/>
                <a:latin typeface="Arial" panose="020B0604020202020204" pitchFamily="34" charset="0"/>
                <a:cs typeface="Arial" panose="020B0604020202020204" pitchFamily="34" charset="0"/>
              </a:rPr>
              <a:t>Niche shifts and environmental </a:t>
            </a:r>
            <a:r>
              <a:rPr lang="en-US" sz="2200" dirty="0">
                <a:solidFill>
                  <a:srgbClr val="222222"/>
                </a:solidFill>
                <a:latin typeface="Arial" panose="020B0604020202020204" pitchFamily="34" charset="0"/>
                <a:cs typeface="Arial" panose="020B0604020202020204" pitchFamily="34" charset="0"/>
              </a:rPr>
              <a:t>non-equilibrium challenge our ability to predict potential distributions</a:t>
            </a:r>
            <a:endParaRPr lang="en-US" sz="2200" b="0" dirty="0">
              <a:solidFill>
                <a:srgbClr val="222222"/>
              </a:solidFill>
              <a:effectLst/>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B1E0852-183A-A64D-BAB5-F3E7B9A12F62}"/>
              </a:ext>
            </a:extLst>
          </p:cNvPr>
          <p:cNvSpPr>
            <a:spLocks noGrp="1"/>
          </p:cNvSpPr>
          <p:nvPr>
            <p:ph type="title"/>
          </p:nvPr>
        </p:nvSpPr>
        <p:spPr/>
        <p:txBody>
          <a:bodyPr/>
          <a:lstStyle/>
          <a:p>
            <a:r>
              <a:rPr lang="en-US" dirty="0"/>
              <a:t>Invasive species</a:t>
            </a:r>
          </a:p>
        </p:txBody>
      </p:sp>
    </p:spTree>
    <p:extLst>
      <p:ext uri="{BB962C8B-B14F-4D97-AF65-F5344CB8AC3E}">
        <p14:creationId xmlns:p14="http://schemas.microsoft.com/office/powerpoint/2010/main" val="3372154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09A3A-FFEF-C842-A065-41730CDDCBA0}"/>
              </a:ext>
            </a:extLst>
          </p:cNvPr>
          <p:cNvSpPr>
            <a:spLocks noGrp="1"/>
          </p:cNvSpPr>
          <p:nvPr>
            <p:ph type="title"/>
          </p:nvPr>
        </p:nvSpPr>
        <p:spPr/>
        <p:txBody>
          <a:bodyPr/>
          <a:lstStyle/>
          <a:p>
            <a:pPr fontAlgn="b"/>
            <a:r>
              <a:rPr lang="en-US" dirty="0"/>
              <a:t>Pitfalls</a:t>
            </a:r>
          </a:p>
        </p:txBody>
      </p:sp>
      <p:sp>
        <p:nvSpPr>
          <p:cNvPr id="2" name="Content Placeholder 1">
            <a:extLst>
              <a:ext uri="{FF2B5EF4-FFF2-40B4-BE49-F238E27FC236}">
                <a16:creationId xmlns:a16="http://schemas.microsoft.com/office/drawing/2014/main" id="{E279B5A1-7814-1145-91D3-50F3BD02A4D3}"/>
              </a:ext>
            </a:extLst>
          </p:cNvPr>
          <p:cNvSpPr>
            <a:spLocks noGrp="1"/>
          </p:cNvSpPr>
          <p:nvPr>
            <p:ph idx="1"/>
          </p:nvPr>
        </p:nvSpPr>
        <p:spPr/>
        <p:txBody>
          <a:bodyPr/>
          <a:lstStyle/>
          <a:p>
            <a:r>
              <a:rPr lang="en-US" dirty="0">
                <a:solidFill>
                  <a:schemeClr val="bg1">
                    <a:lumMod val="75000"/>
                  </a:schemeClr>
                </a:solidFill>
              </a:rPr>
              <a:t>Other (unmeasured) variables may be most important determinants of a species distribution</a:t>
            </a:r>
          </a:p>
          <a:p>
            <a:endParaRPr lang="en-US" dirty="0">
              <a:solidFill>
                <a:schemeClr val="bg1">
                  <a:lumMod val="75000"/>
                </a:schemeClr>
              </a:solidFill>
            </a:endParaRPr>
          </a:p>
          <a:p>
            <a:r>
              <a:rPr lang="en-US" dirty="0">
                <a:solidFill>
                  <a:schemeClr val="bg1">
                    <a:lumMod val="75000"/>
                  </a:schemeClr>
                </a:solidFill>
              </a:rPr>
              <a:t>A species may not be in </a:t>
            </a:r>
            <a:r>
              <a:rPr lang="en-US" i="1" dirty="0">
                <a:solidFill>
                  <a:schemeClr val="bg1">
                    <a:lumMod val="75000"/>
                  </a:schemeClr>
                </a:solidFill>
              </a:rPr>
              <a:t>equilibrium</a:t>
            </a:r>
            <a:r>
              <a:rPr lang="en-US" dirty="0">
                <a:solidFill>
                  <a:schemeClr val="bg1">
                    <a:lumMod val="75000"/>
                  </a:schemeClr>
                </a:solidFill>
              </a:rPr>
              <a:t> with the environment</a:t>
            </a:r>
          </a:p>
          <a:p>
            <a:pPr lvl="1"/>
            <a:r>
              <a:rPr lang="en-US" dirty="0">
                <a:solidFill>
                  <a:schemeClr val="bg1">
                    <a:lumMod val="75000"/>
                  </a:schemeClr>
                </a:solidFill>
              </a:rPr>
              <a:t>Abundance (presence) is not highest where fitness is highest</a:t>
            </a:r>
          </a:p>
          <a:p>
            <a:pPr lvl="1"/>
            <a:endParaRPr lang="en-US" dirty="0"/>
          </a:p>
          <a:p>
            <a:r>
              <a:rPr lang="en-US" dirty="0"/>
              <a:t>Are we using best practices?</a:t>
            </a:r>
          </a:p>
        </p:txBody>
      </p:sp>
      <p:sp>
        <p:nvSpPr>
          <p:cNvPr id="7" name="Rectangle 6">
            <a:extLst>
              <a:ext uri="{FF2B5EF4-FFF2-40B4-BE49-F238E27FC236}">
                <a16:creationId xmlns:a16="http://schemas.microsoft.com/office/drawing/2014/main" id="{17439B65-243A-5C41-8ADA-ADDBFD9D459B}"/>
              </a:ext>
            </a:extLst>
          </p:cNvPr>
          <p:cNvSpPr/>
          <p:nvPr/>
        </p:nvSpPr>
        <p:spPr>
          <a:xfrm>
            <a:off x="5628166" y="400110"/>
            <a:ext cx="3494567" cy="35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Modello Simbolo di Avvertenza, Segnale di Avvertimento | PosterMyWall">
            <a:extLst>
              <a:ext uri="{FF2B5EF4-FFF2-40B4-BE49-F238E27FC236}">
                <a16:creationId xmlns:a16="http://schemas.microsoft.com/office/drawing/2014/main" id="{E1E9E720-B42C-4243-A1DA-E0E924E36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746" y="0"/>
            <a:ext cx="1778598" cy="177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50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807279-745E-EC43-8358-002B77BFE26C}"/>
              </a:ext>
            </a:extLst>
          </p:cNvPr>
          <p:cNvSpPr/>
          <p:nvPr/>
        </p:nvSpPr>
        <p:spPr>
          <a:xfrm>
            <a:off x="0" y="6550223"/>
            <a:ext cx="12192001" cy="307777"/>
          </a:xfrm>
          <a:prstGeom prst="rect">
            <a:avLst/>
          </a:prstGeom>
        </p:spPr>
        <p:txBody>
          <a:bodyPr wrap="square">
            <a:spAutoFit/>
          </a:bodyPr>
          <a:lstStyle/>
          <a:p>
            <a:r>
              <a:rPr lang="en-GB" altLang="en-US" sz="1400" dirty="0">
                <a:latin typeface="Arial" panose="020B0604020202020204" pitchFamily="34" charset="0"/>
                <a:cs typeface="Arial" panose="020B0604020202020204" pitchFamily="34" charset="0"/>
              </a:rPr>
              <a:t>Araújo et al. (2019) </a:t>
            </a:r>
            <a:r>
              <a:rPr lang="en-US" sz="1400" dirty="0">
                <a:latin typeface="Arial" panose="020B0604020202020204" pitchFamily="34" charset="0"/>
                <a:cs typeface="Arial" panose="020B0604020202020204" pitchFamily="34" charset="0"/>
              </a:rPr>
              <a:t>Standards for distribution models in biodiversity assessments</a:t>
            </a:r>
            <a:r>
              <a:rPr lang="en-GB" altLang="en-US" sz="1400" dirty="0">
                <a:latin typeface="Arial" panose="020B0604020202020204" pitchFamily="34" charset="0"/>
                <a:cs typeface="Arial" panose="020B0604020202020204" pitchFamily="34" charset="0"/>
              </a:rPr>
              <a:t>. </a:t>
            </a:r>
            <a:r>
              <a:rPr lang="en-GB" altLang="en-US" sz="1400" i="1" dirty="0">
                <a:latin typeface="Arial" panose="020B0604020202020204" pitchFamily="34" charset="0"/>
                <a:cs typeface="Arial" panose="020B0604020202020204" pitchFamily="34" charset="0"/>
              </a:rPr>
              <a:t>Science Advances</a:t>
            </a:r>
          </a:p>
        </p:txBody>
      </p:sp>
      <p:sp>
        <p:nvSpPr>
          <p:cNvPr id="2" name="Title 1">
            <a:extLst>
              <a:ext uri="{FF2B5EF4-FFF2-40B4-BE49-F238E27FC236}">
                <a16:creationId xmlns:a16="http://schemas.microsoft.com/office/drawing/2014/main" id="{908909FA-2080-1940-BA25-54E3E73F98DE}"/>
              </a:ext>
            </a:extLst>
          </p:cNvPr>
          <p:cNvSpPr>
            <a:spLocks noGrp="1"/>
          </p:cNvSpPr>
          <p:nvPr>
            <p:ph type="title"/>
          </p:nvPr>
        </p:nvSpPr>
        <p:spPr/>
        <p:txBody>
          <a:bodyPr/>
          <a:lstStyle/>
          <a:p>
            <a:r>
              <a:rPr lang="en-US" dirty="0"/>
              <a:t>Applications of SDMs</a:t>
            </a:r>
          </a:p>
        </p:txBody>
      </p:sp>
      <p:pic>
        <p:nvPicPr>
          <p:cNvPr id="6" name="Picture 3">
            <a:extLst>
              <a:ext uri="{FF2B5EF4-FFF2-40B4-BE49-F238E27FC236}">
                <a16:creationId xmlns:a16="http://schemas.microsoft.com/office/drawing/2014/main" id="{393588DC-53D0-8F44-8538-C161F16ED93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199" y="1487953"/>
            <a:ext cx="10623115" cy="47955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a:extLst>
              <a:ext uri="{FF2B5EF4-FFF2-40B4-BE49-F238E27FC236}">
                <a16:creationId xmlns:a16="http://schemas.microsoft.com/office/drawing/2014/main" id="{13F3A5EF-9AA0-B84E-9D87-6FDFF5FFE3A6}"/>
              </a:ext>
            </a:extLst>
          </p:cNvPr>
          <p:cNvSpPr/>
          <p:nvPr/>
        </p:nvSpPr>
        <p:spPr>
          <a:xfrm>
            <a:off x="613775" y="1390389"/>
            <a:ext cx="7578247" cy="337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67098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2AAF6701-6DF1-6242-9890-2A2A7BEDF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200" y="797676"/>
            <a:ext cx="5651815" cy="563615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7298B20-0046-C54D-8DF1-15A2F4BCE458}"/>
              </a:ext>
            </a:extLst>
          </p:cNvPr>
          <p:cNvCxnSpPr/>
          <p:nvPr/>
        </p:nvCxnSpPr>
        <p:spPr>
          <a:xfrm>
            <a:off x="3933173" y="3499060"/>
            <a:ext cx="851770"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45D8D1-D792-234B-8602-F832FC76289A}"/>
              </a:ext>
            </a:extLst>
          </p:cNvPr>
          <p:cNvCxnSpPr/>
          <p:nvPr/>
        </p:nvCxnSpPr>
        <p:spPr>
          <a:xfrm>
            <a:off x="3933173" y="3839350"/>
            <a:ext cx="85177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219EFED-70B2-D845-A174-C95540F9144C}"/>
              </a:ext>
            </a:extLst>
          </p:cNvPr>
          <p:cNvSpPr txBox="1"/>
          <p:nvPr/>
        </p:nvSpPr>
        <p:spPr>
          <a:xfrm>
            <a:off x="4784943" y="3314394"/>
            <a:ext cx="972061" cy="369332"/>
          </a:xfrm>
          <a:prstGeom prst="rect">
            <a:avLst/>
          </a:prstGeom>
          <a:noFill/>
        </p:spPr>
        <p:txBody>
          <a:bodyPr wrap="none" rtlCol="0">
            <a:spAutoFit/>
          </a:bodyPr>
          <a:lstStyle/>
          <a:p>
            <a:r>
              <a:rPr lang="en-US" dirty="0"/>
              <a:t>Top 90%</a:t>
            </a:r>
          </a:p>
        </p:txBody>
      </p:sp>
      <p:sp>
        <p:nvSpPr>
          <p:cNvPr id="10" name="TextBox 9">
            <a:extLst>
              <a:ext uri="{FF2B5EF4-FFF2-40B4-BE49-F238E27FC236}">
                <a16:creationId xmlns:a16="http://schemas.microsoft.com/office/drawing/2014/main" id="{F09621FD-F6FB-2741-8374-9738740908E5}"/>
              </a:ext>
            </a:extLst>
          </p:cNvPr>
          <p:cNvSpPr txBox="1"/>
          <p:nvPr/>
        </p:nvSpPr>
        <p:spPr>
          <a:xfrm>
            <a:off x="4784943" y="3645383"/>
            <a:ext cx="972061" cy="369332"/>
          </a:xfrm>
          <a:prstGeom prst="rect">
            <a:avLst/>
          </a:prstGeom>
          <a:noFill/>
        </p:spPr>
        <p:txBody>
          <a:bodyPr wrap="none" rtlCol="0">
            <a:spAutoFit/>
          </a:bodyPr>
          <a:lstStyle/>
          <a:p>
            <a:r>
              <a:rPr lang="en-US" dirty="0"/>
              <a:t>Top 50%</a:t>
            </a:r>
          </a:p>
        </p:txBody>
      </p:sp>
      <p:sp>
        <p:nvSpPr>
          <p:cNvPr id="11" name="Rectangle 10">
            <a:extLst>
              <a:ext uri="{FF2B5EF4-FFF2-40B4-BE49-F238E27FC236}">
                <a16:creationId xmlns:a16="http://schemas.microsoft.com/office/drawing/2014/main" id="{6643101F-789E-9B49-99DE-07B8025A048A}"/>
              </a:ext>
            </a:extLst>
          </p:cNvPr>
          <p:cNvSpPr/>
          <p:nvPr/>
        </p:nvSpPr>
        <p:spPr>
          <a:xfrm>
            <a:off x="0" y="6550223"/>
            <a:ext cx="12192001" cy="307777"/>
          </a:xfrm>
          <a:prstGeom prst="rect">
            <a:avLst/>
          </a:prstGeom>
        </p:spPr>
        <p:txBody>
          <a:bodyPr wrap="square">
            <a:spAutoFit/>
          </a:bodyPr>
          <a:lstStyle/>
          <a:p>
            <a:r>
              <a:rPr lang="en-GB" altLang="en-US" sz="1400" dirty="0">
                <a:latin typeface="Arial" panose="020B0604020202020204" pitchFamily="34" charset="0"/>
                <a:cs typeface="Arial" panose="020B0604020202020204" pitchFamily="34" charset="0"/>
              </a:rPr>
              <a:t>Araújo et al. (2019) </a:t>
            </a:r>
            <a:r>
              <a:rPr lang="en-US" sz="1400" dirty="0">
                <a:latin typeface="Arial" panose="020B0604020202020204" pitchFamily="34" charset="0"/>
                <a:cs typeface="Arial" panose="020B0604020202020204" pitchFamily="34" charset="0"/>
              </a:rPr>
              <a:t>Standards for distribution models in biodiversity assessments</a:t>
            </a:r>
            <a:r>
              <a:rPr lang="en-GB" altLang="en-US" sz="1400" dirty="0">
                <a:latin typeface="Arial" panose="020B0604020202020204" pitchFamily="34" charset="0"/>
                <a:cs typeface="Arial" panose="020B0604020202020204" pitchFamily="34" charset="0"/>
              </a:rPr>
              <a:t>. </a:t>
            </a:r>
            <a:r>
              <a:rPr lang="en-GB" altLang="en-US" sz="1400" i="1" dirty="0">
                <a:latin typeface="Arial" panose="020B0604020202020204" pitchFamily="34" charset="0"/>
                <a:cs typeface="Arial" panose="020B0604020202020204" pitchFamily="34" charset="0"/>
              </a:rPr>
              <a:t>Science Advances</a:t>
            </a:r>
          </a:p>
        </p:txBody>
      </p:sp>
      <p:pic>
        <p:nvPicPr>
          <p:cNvPr id="5" name="Picture 4">
            <a:extLst>
              <a:ext uri="{FF2B5EF4-FFF2-40B4-BE49-F238E27FC236}">
                <a16:creationId xmlns:a16="http://schemas.microsoft.com/office/drawing/2014/main" id="{7E00D48B-EDA2-F549-8839-A845D78479E0}"/>
              </a:ext>
            </a:extLst>
          </p:cNvPr>
          <p:cNvPicPr>
            <a:picLocks noChangeAspect="1"/>
          </p:cNvPicPr>
          <p:nvPr/>
        </p:nvPicPr>
        <p:blipFill>
          <a:blip r:embed="rId4"/>
          <a:stretch>
            <a:fillRect/>
          </a:stretch>
        </p:blipFill>
        <p:spPr>
          <a:xfrm>
            <a:off x="68007" y="87682"/>
            <a:ext cx="6897441" cy="2091847"/>
          </a:xfrm>
          <a:prstGeom prst="rect">
            <a:avLst/>
          </a:prstGeom>
        </p:spPr>
      </p:pic>
    </p:spTree>
    <p:extLst>
      <p:ext uri="{BB962C8B-B14F-4D97-AF65-F5344CB8AC3E}">
        <p14:creationId xmlns:p14="http://schemas.microsoft.com/office/powerpoint/2010/main" val="37367453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2748DC-33CB-6149-A647-6336E5DF5648}"/>
              </a:ext>
            </a:extLst>
          </p:cNvPr>
          <p:cNvSpPr/>
          <p:nvPr/>
        </p:nvSpPr>
        <p:spPr>
          <a:xfrm>
            <a:off x="0" y="6544003"/>
            <a:ext cx="12192000"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hlinkClick r:id="rId3"/>
              </a:rPr>
              <a:t>Carlson </a:t>
            </a:r>
            <a:r>
              <a:rPr lang="en-US" sz="1400" i="1" dirty="0">
                <a:latin typeface="Arial" panose="020B0604020202020204" pitchFamily="34" charset="0"/>
                <a:cs typeface="Arial" panose="020B0604020202020204" pitchFamily="34" charset="0"/>
                <a:hlinkClick r:id="rId3"/>
              </a:rPr>
              <a:t>et </a:t>
            </a:r>
            <a:r>
              <a:rPr lang="en-US" sz="1400" dirty="0">
                <a:latin typeface="Arial" panose="020B0604020202020204" pitchFamily="34" charset="0"/>
                <a:cs typeface="Arial" panose="020B0604020202020204" pitchFamily="34" charset="0"/>
                <a:hlinkClick r:id="rId3"/>
              </a:rPr>
              <a:t>al. (2020) Climate change will drive novel cross-species viral transmission. </a:t>
            </a:r>
            <a:r>
              <a:rPr lang="en-US" sz="1400" i="1" dirty="0">
                <a:latin typeface="Arial" panose="020B0604020202020204" pitchFamily="34" charset="0"/>
                <a:cs typeface="Arial" panose="020B0604020202020204" pitchFamily="34" charset="0"/>
                <a:hlinkClick r:id="rId3"/>
              </a:rPr>
              <a:t>bioRxiv:2020.2001.2024.918755.</a:t>
            </a:r>
            <a:endParaRPr lang="en-US" sz="1400" i="1"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372D12E-A9FB-5940-BFF5-CAAC19B17700}"/>
              </a:ext>
            </a:extLst>
          </p:cNvPr>
          <p:cNvSpPr>
            <a:spLocks noGrp="1"/>
          </p:cNvSpPr>
          <p:nvPr>
            <p:ph type="title"/>
          </p:nvPr>
        </p:nvSpPr>
        <p:spPr/>
        <p:txBody>
          <a:bodyPr>
            <a:normAutofit/>
          </a:bodyPr>
          <a:lstStyle/>
          <a:p>
            <a:r>
              <a:rPr lang="en-US" dirty="0">
                <a:cs typeface="Arial"/>
              </a:rPr>
              <a:t>Emerging infectious disease</a:t>
            </a:r>
            <a:endParaRPr lang="en-US" dirty="0"/>
          </a:p>
        </p:txBody>
      </p:sp>
      <p:pic>
        <p:nvPicPr>
          <p:cNvPr id="9" name="Content Placeholder 8">
            <a:extLst>
              <a:ext uri="{FF2B5EF4-FFF2-40B4-BE49-F238E27FC236}">
                <a16:creationId xmlns:a16="http://schemas.microsoft.com/office/drawing/2014/main" id="{CF0EEA12-95B3-9247-9CCB-6938CDBD46C1}"/>
              </a:ext>
            </a:extLst>
          </p:cNvPr>
          <p:cNvPicPr>
            <a:picLocks noGrp="1" noChangeAspect="1"/>
          </p:cNvPicPr>
          <p:nvPr>
            <p:ph idx="1"/>
          </p:nvPr>
        </p:nvPicPr>
        <p:blipFill rotWithShape="1">
          <a:blip r:embed="rId4"/>
          <a:srcRect r="14523"/>
          <a:stretch/>
        </p:blipFill>
        <p:spPr>
          <a:xfrm>
            <a:off x="172558" y="1551798"/>
            <a:ext cx="11533340" cy="4876153"/>
          </a:xfrm>
          <a:prstGeom prst="rect">
            <a:avLst/>
          </a:prstGeom>
        </p:spPr>
      </p:pic>
      <p:pic>
        <p:nvPicPr>
          <p:cNvPr id="10" name="Picture 9">
            <a:extLst>
              <a:ext uri="{FF2B5EF4-FFF2-40B4-BE49-F238E27FC236}">
                <a16:creationId xmlns:a16="http://schemas.microsoft.com/office/drawing/2014/main" id="{CDE1E2E1-4221-4D41-B20C-957A01DF08FE}"/>
              </a:ext>
            </a:extLst>
          </p:cNvPr>
          <p:cNvPicPr>
            <a:picLocks noChangeAspect="1"/>
          </p:cNvPicPr>
          <p:nvPr/>
        </p:nvPicPr>
        <p:blipFill rotWithShape="1">
          <a:blip r:embed="rId4"/>
          <a:srcRect l="87124" t="24192" r="1355" b="12112"/>
          <a:stretch/>
        </p:blipFill>
        <p:spPr>
          <a:xfrm rot="5400000">
            <a:off x="1361955" y="4663358"/>
            <a:ext cx="1049630" cy="2097140"/>
          </a:xfrm>
          <a:prstGeom prst="rect">
            <a:avLst/>
          </a:prstGeom>
          <a:ln>
            <a:solidFill>
              <a:schemeClr val="tx1"/>
            </a:solidFill>
          </a:ln>
        </p:spPr>
      </p:pic>
    </p:spTree>
    <p:extLst>
      <p:ext uri="{BB962C8B-B14F-4D97-AF65-F5344CB8AC3E}">
        <p14:creationId xmlns:p14="http://schemas.microsoft.com/office/powerpoint/2010/main" val="1006740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B40AD-98A3-E543-9DCB-ED61FC9A001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AEF4B48-72A3-BC40-948D-F7A9F65FAB8B}"/>
              </a:ext>
            </a:extLst>
          </p:cNvPr>
          <p:cNvSpPr>
            <a:spLocks noGrp="1"/>
          </p:cNvSpPr>
          <p:nvPr>
            <p:ph idx="1"/>
          </p:nvPr>
        </p:nvSpPr>
        <p:spPr>
          <a:xfrm>
            <a:off x="838199" y="1825625"/>
            <a:ext cx="6210301" cy="4351338"/>
          </a:xfrm>
        </p:spPr>
        <p:txBody>
          <a:bodyPr>
            <a:normAutofit/>
          </a:bodyPr>
          <a:lstStyle/>
          <a:p>
            <a:pPr>
              <a:spcBef>
                <a:spcPts val="2200"/>
              </a:spcBef>
            </a:pPr>
            <a:r>
              <a:rPr lang="en-US" dirty="0"/>
              <a:t>SDMs/ENMs are relevant for an</a:t>
            </a:r>
            <a:r>
              <a:rPr lang="en-US" i="1" dirty="0"/>
              <a:t> extremely broad range of applications</a:t>
            </a:r>
          </a:p>
          <a:p>
            <a:pPr>
              <a:spcBef>
                <a:spcPts val="2200"/>
              </a:spcBef>
            </a:pPr>
            <a:r>
              <a:rPr lang="en-US" dirty="0"/>
              <a:t>Some key assumptions are rarely met (e.g., environmental equilibrium)</a:t>
            </a:r>
          </a:p>
          <a:p>
            <a:pPr>
              <a:spcBef>
                <a:spcPts val="2200"/>
              </a:spcBef>
            </a:pPr>
            <a:r>
              <a:rPr lang="en-US" dirty="0"/>
              <a:t>Best practices are … not always … used</a:t>
            </a:r>
          </a:p>
          <a:p>
            <a:pPr>
              <a:spcBef>
                <a:spcPts val="2200"/>
              </a:spcBef>
            </a:pPr>
            <a:r>
              <a:rPr lang="en-US" dirty="0"/>
              <a:t>Yet, these types of models can be extremely useful (understanding, prediction, </a:t>
            </a:r>
            <a:r>
              <a:rPr lang="en-US" i="1" dirty="0"/>
              <a:t>communication</a:t>
            </a:r>
            <a:r>
              <a:rPr lang="en-US" dirty="0"/>
              <a:t>)</a:t>
            </a:r>
          </a:p>
        </p:txBody>
      </p:sp>
      <p:pic>
        <p:nvPicPr>
          <p:cNvPr id="23554" name="Picture 2" descr="KEEP CALM AND MEME GENERATOR - white/red - Default (600x800)">
            <a:extLst>
              <a:ext uri="{FF2B5EF4-FFF2-40B4-BE49-F238E27FC236}">
                <a16:creationId xmlns:a16="http://schemas.microsoft.com/office/drawing/2014/main" id="{790C0715-132E-4B44-B0D2-263062254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FCFC8CA-3CDE-1549-9A91-34BB56983114}"/>
              </a:ext>
            </a:extLst>
          </p:cNvPr>
          <p:cNvSpPr/>
          <p:nvPr/>
        </p:nvSpPr>
        <p:spPr>
          <a:xfrm>
            <a:off x="7265096" y="4001294"/>
            <a:ext cx="4926904" cy="2856706"/>
          </a:xfrm>
          <a:prstGeom prst="rect">
            <a:avLst/>
          </a:prstGeom>
          <a:solidFill>
            <a:srgbClr val="D322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0B5F447-28C8-AB42-87CE-A09F411B12FE}"/>
              </a:ext>
            </a:extLst>
          </p:cNvPr>
          <p:cNvSpPr txBox="1"/>
          <p:nvPr/>
        </p:nvSpPr>
        <p:spPr>
          <a:xfrm>
            <a:off x="7048500" y="3866357"/>
            <a:ext cx="5143500" cy="1938992"/>
          </a:xfrm>
          <a:prstGeom prst="rect">
            <a:avLst/>
          </a:prstGeom>
          <a:noFill/>
        </p:spPr>
        <p:txBody>
          <a:bodyPr wrap="square" rtlCol="0">
            <a:spAutoFit/>
          </a:bodyPr>
          <a:lstStyle/>
          <a:p>
            <a:pPr algn="ctr"/>
            <a:r>
              <a:rPr lang="en-US" sz="6000" b="1" dirty="0">
                <a:solidFill>
                  <a:schemeClr val="bg1"/>
                </a:solidFill>
                <a:latin typeface="Arial" panose="020B0604020202020204" pitchFamily="34" charset="0"/>
                <a:cs typeface="Arial" panose="020B0604020202020204" pitchFamily="34" charset="0"/>
              </a:rPr>
              <a:t>MAKE GOOD</a:t>
            </a:r>
          </a:p>
          <a:p>
            <a:pPr algn="ctr"/>
            <a:r>
              <a:rPr lang="en-US" sz="6000" b="1" dirty="0">
                <a:solidFill>
                  <a:schemeClr val="bg1"/>
                </a:solidFill>
                <a:latin typeface="Arial" panose="020B0604020202020204" pitchFamily="34" charset="0"/>
                <a:cs typeface="Arial" panose="020B0604020202020204" pitchFamily="34" charset="0"/>
              </a:rPr>
              <a:t>SDMs</a:t>
            </a:r>
          </a:p>
        </p:txBody>
      </p:sp>
    </p:spTree>
    <p:extLst>
      <p:ext uri="{BB962C8B-B14F-4D97-AF65-F5344CB8AC3E}">
        <p14:creationId xmlns:p14="http://schemas.microsoft.com/office/powerpoint/2010/main" val="125279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09A3A-FFEF-C842-A065-41730CDDCBA0}"/>
              </a:ext>
            </a:extLst>
          </p:cNvPr>
          <p:cNvSpPr>
            <a:spLocks noGrp="1"/>
          </p:cNvSpPr>
          <p:nvPr>
            <p:ph type="title"/>
          </p:nvPr>
        </p:nvSpPr>
        <p:spPr/>
        <p:txBody>
          <a:bodyPr/>
          <a:lstStyle/>
          <a:p>
            <a:r>
              <a:rPr lang="en-US" dirty="0"/>
              <a:t>(Some) Potential applications of SDMs/ENMs</a:t>
            </a:r>
          </a:p>
        </p:txBody>
      </p:sp>
      <p:sp>
        <p:nvSpPr>
          <p:cNvPr id="8" name="Content Placeholder 7">
            <a:extLst>
              <a:ext uri="{FF2B5EF4-FFF2-40B4-BE49-F238E27FC236}">
                <a16:creationId xmlns:a16="http://schemas.microsoft.com/office/drawing/2014/main" id="{9AF9497E-8271-2347-B450-015873BEB2E7}"/>
              </a:ext>
            </a:extLst>
          </p:cNvPr>
          <p:cNvSpPr>
            <a:spLocks noGrp="1"/>
          </p:cNvSpPr>
          <p:nvPr>
            <p:ph idx="1"/>
          </p:nvPr>
        </p:nvSpPr>
        <p:spPr/>
        <p:txBody>
          <a:bodyPr>
            <a:normAutofit/>
          </a:bodyPr>
          <a:lstStyle/>
          <a:p>
            <a:pPr fontAlgn="b"/>
            <a:r>
              <a:rPr lang="en-US" dirty="0"/>
              <a:t>Niche structure and limits (ecological / evolutionary application)</a:t>
            </a:r>
          </a:p>
          <a:p>
            <a:pPr fontAlgn="b"/>
            <a:r>
              <a:rPr lang="en-US" dirty="0"/>
              <a:t>Discovery of species and populations</a:t>
            </a:r>
          </a:p>
          <a:p>
            <a:pPr fontAlgn="b"/>
            <a:r>
              <a:rPr lang="en-US" dirty="0"/>
              <a:t>Consequences of climate change</a:t>
            </a:r>
          </a:p>
          <a:p>
            <a:pPr fontAlgn="b"/>
            <a:r>
              <a:rPr lang="en-US" dirty="0"/>
              <a:t>Reconstructing past distributions</a:t>
            </a:r>
          </a:p>
          <a:p>
            <a:pPr fontAlgn="b"/>
            <a:r>
              <a:rPr lang="en-US" dirty="0"/>
              <a:t>Invasive species applications</a:t>
            </a:r>
          </a:p>
          <a:p>
            <a:pPr fontAlgn="b"/>
            <a:r>
              <a:rPr lang="en-US" dirty="0"/>
              <a:t>Systematic conservation planning</a:t>
            </a:r>
          </a:p>
          <a:p>
            <a:pPr fontAlgn="b"/>
            <a:r>
              <a:rPr lang="en-US" dirty="0"/>
              <a:t>Large-scale conservation/restoration projects</a:t>
            </a:r>
          </a:p>
          <a:p>
            <a:pPr fontAlgn="b"/>
            <a:r>
              <a:rPr lang="en-US" dirty="0"/>
              <a:t>Public health</a:t>
            </a:r>
          </a:p>
        </p:txBody>
      </p:sp>
    </p:spTree>
    <p:extLst>
      <p:ext uri="{BB962C8B-B14F-4D97-AF65-F5344CB8AC3E}">
        <p14:creationId xmlns:p14="http://schemas.microsoft.com/office/powerpoint/2010/main" val="3280027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09A3A-FFEF-C842-A065-41730CDDCBA0}"/>
              </a:ext>
            </a:extLst>
          </p:cNvPr>
          <p:cNvSpPr>
            <a:spLocks noGrp="1"/>
          </p:cNvSpPr>
          <p:nvPr>
            <p:ph type="title"/>
          </p:nvPr>
        </p:nvSpPr>
        <p:spPr/>
        <p:txBody>
          <a:bodyPr/>
          <a:lstStyle/>
          <a:p>
            <a:pPr fontAlgn="b"/>
            <a:r>
              <a:rPr lang="en-US" dirty="0"/>
              <a:t>Niche structure and limits</a:t>
            </a:r>
          </a:p>
        </p:txBody>
      </p:sp>
      <p:sp>
        <p:nvSpPr>
          <p:cNvPr id="7" name="Rectangle 6">
            <a:extLst>
              <a:ext uri="{FF2B5EF4-FFF2-40B4-BE49-F238E27FC236}">
                <a16:creationId xmlns:a16="http://schemas.microsoft.com/office/drawing/2014/main" id="{17439B65-243A-5C41-8ADA-ADDBFD9D459B}"/>
              </a:ext>
            </a:extLst>
          </p:cNvPr>
          <p:cNvSpPr/>
          <p:nvPr/>
        </p:nvSpPr>
        <p:spPr>
          <a:xfrm>
            <a:off x="5628166" y="400110"/>
            <a:ext cx="3494567" cy="35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6934235-1CBE-2440-9E6B-1A3CD14C59EB}"/>
              </a:ext>
            </a:extLst>
          </p:cNvPr>
          <p:cNvPicPr>
            <a:picLocks noChangeAspect="1"/>
          </p:cNvPicPr>
          <p:nvPr/>
        </p:nvPicPr>
        <p:blipFill>
          <a:blip r:embed="rId2"/>
          <a:stretch>
            <a:fillRect/>
          </a:stretch>
        </p:blipFill>
        <p:spPr>
          <a:xfrm>
            <a:off x="7422676" y="1697959"/>
            <a:ext cx="4769324" cy="4379991"/>
          </a:xfrm>
          <a:prstGeom prst="rect">
            <a:avLst/>
          </a:prstGeom>
        </p:spPr>
      </p:pic>
      <p:sp>
        <p:nvSpPr>
          <p:cNvPr id="11" name="TextBox 10">
            <a:extLst>
              <a:ext uri="{FF2B5EF4-FFF2-40B4-BE49-F238E27FC236}">
                <a16:creationId xmlns:a16="http://schemas.microsoft.com/office/drawing/2014/main" id="{CB180F67-EDF0-E346-BDB2-A2113415A785}"/>
              </a:ext>
            </a:extLst>
          </p:cNvPr>
          <p:cNvSpPr txBox="1"/>
          <p:nvPr/>
        </p:nvSpPr>
        <p:spPr>
          <a:xfrm>
            <a:off x="0" y="6548381"/>
            <a:ext cx="1219200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Evans </a:t>
            </a:r>
            <a:r>
              <a:rPr lang="en-US" sz="1400" i="1" dirty="0">
                <a:latin typeface="Arial" panose="020B0604020202020204" pitchFamily="34" charset="0"/>
                <a:cs typeface="Arial" panose="020B0604020202020204" pitchFamily="34" charset="0"/>
              </a:rPr>
              <a:t>et al.</a:t>
            </a:r>
            <a:r>
              <a:rPr lang="en-US" sz="1400" dirty="0">
                <a:latin typeface="Arial" panose="020B0604020202020204" pitchFamily="34" charset="0"/>
                <a:cs typeface="Arial" panose="020B0604020202020204" pitchFamily="34" charset="0"/>
              </a:rPr>
              <a:t> (2009) Climate, Niche Evolution, and Diversification of the “Bird‐Cage” Evening Primroses. </a:t>
            </a:r>
            <a:r>
              <a:rPr lang="en-US" sz="1400" i="1" dirty="0">
                <a:latin typeface="Arial" panose="020B0604020202020204" pitchFamily="34" charset="0"/>
                <a:cs typeface="Arial" panose="020B0604020202020204" pitchFamily="34" charset="0"/>
              </a:rPr>
              <a:t>The American Naturalist. </a:t>
            </a:r>
            <a:r>
              <a:rPr lang="en-US" sz="1400" dirty="0">
                <a:latin typeface="Arial" panose="020B0604020202020204" pitchFamily="34" charset="0"/>
                <a:cs typeface="Arial" panose="020B0604020202020204" pitchFamily="34" charset="0"/>
              </a:rPr>
              <a:t>173(2): 225-240.</a:t>
            </a:r>
          </a:p>
        </p:txBody>
      </p:sp>
      <p:pic>
        <p:nvPicPr>
          <p:cNvPr id="4" name="Picture 3">
            <a:extLst>
              <a:ext uri="{FF2B5EF4-FFF2-40B4-BE49-F238E27FC236}">
                <a16:creationId xmlns:a16="http://schemas.microsoft.com/office/drawing/2014/main" id="{67D68516-2E2A-F043-9ECB-E6D044DC6588}"/>
              </a:ext>
            </a:extLst>
          </p:cNvPr>
          <p:cNvPicPr>
            <a:picLocks noChangeAspect="1"/>
          </p:cNvPicPr>
          <p:nvPr/>
        </p:nvPicPr>
        <p:blipFill>
          <a:blip r:embed="rId3"/>
          <a:stretch>
            <a:fillRect/>
          </a:stretch>
        </p:blipFill>
        <p:spPr>
          <a:xfrm>
            <a:off x="4237800" y="1525837"/>
            <a:ext cx="3137649" cy="4788261"/>
          </a:xfrm>
          <a:prstGeom prst="rect">
            <a:avLst/>
          </a:prstGeom>
        </p:spPr>
      </p:pic>
      <p:pic>
        <p:nvPicPr>
          <p:cNvPr id="5" name="Picture 4">
            <a:extLst>
              <a:ext uri="{FF2B5EF4-FFF2-40B4-BE49-F238E27FC236}">
                <a16:creationId xmlns:a16="http://schemas.microsoft.com/office/drawing/2014/main" id="{311BBA04-F58B-6045-A54F-CAC464896FC4}"/>
              </a:ext>
            </a:extLst>
          </p:cNvPr>
          <p:cNvPicPr>
            <a:picLocks noChangeAspect="1"/>
          </p:cNvPicPr>
          <p:nvPr/>
        </p:nvPicPr>
        <p:blipFill>
          <a:blip r:embed="rId4"/>
          <a:stretch>
            <a:fillRect/>
          </a:stretch>
        </p:blipFill>
        <p:spPr>
          <a:xfrm>
            <a:off x="100208" y="1816296"/>
            <a:ext cx="3933173" cy="3861921"/>
          </a:xfrm>
          <a:prstGeom prst="rect">
            <a:avLst/>
          </a:prstGeom>
        </p:spPr>
      </p:pic>
      <p:sp>
        <p:nvSpPr>
          <p:cNvPr id="14" name="TextBox 13">
            <a:extLst>
              <a:ext uri="{FF2B5EF4-FFF2-40B4-BE49-F238E27FC236}">
                <a16:creationId xmlns:a16="http://schemas.microsoft.com/office/drawing/2014/main" id="{91F5773A-F9A8-3441-B5F8-CD86112AEAB9}"/>
              </a:ext>
            </a:extLst>
          </p:cNvPr>
          <p:cNvSpPr txBox="1"/>
          <p:nvPr/>
        </p:nvSpPr>
        <p:spPr>
          <a:xfrm>
            <a:off x="7226887" y="263910"/>
            <a:ext cx="4503580" cy="1107996"/>
          </a:xfrm>
          <a:prstGeom prst="rect">
            <a:avLst/>
          </a:prstGeom>
          <a:noFill/>
        </p:spPr>
        <p:txBody>
          <a:bodyPr wrap="square" rtlCol="0">
            <a:spAutoFit/>
          </a:bodyPr>
          <a:lstStyle/>
          <a:p>
            <a:pPr algn="ctr"/>
            <a:r>
              <a:rPr lang="en-US" sz="2200" b="1" i="1" u="sng" dirty="0">
                <a:solidFill>
                  <a:srgbClr val="0007F4"/>
                </a:solidFill>
              </a:rPr>
              <a:t>Evolutionary hypotheses</a:t>
            </a:r>
          </a:p>
          <a:p>
            <a:pPr algn="ctr"/>
            <a:r>
              <a:rPr lang="en-US" sz="2200" dirty="0">
                <a:solidFill>
                  <a:srgbClr val="0007F4"/>
                </a:solidFill>
              </a:rPr>
              <a:t>Niche conservatism?</a:t>
            </a:r>
          </a:p>
          <a:p>
            <a:pPr algn="ctr"/>
            <a:r>
              <a:rPr lang="en-US" sz="2200" dirty="0">
                <a:solidFill>
                  <a:srgbClr val="0007F4"/>
                </a:solidFill>
              </a:rPr>
              <a:t>Niche divergence?</a:t>
            </a:r>
          </a:p>
        </p:txBody>
      </p:sp>
    </p:spTree>
    <p:extLst>
      <p:ext uri="{BB962C8B-B14F-4D97-AF65-F5344CB8AC3E}">
        <p14:creationId xmlns:p14="http://schemas.microsoft.com/office/powerpoint/2010/main" val="1624014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09A3A-FFEF-C842-A065-41730CDDCBA0}"/>
              </a:ext>
            </a:extLst>
          </p:cNvPr>
          <p:cNvSpPr>
            <a:spLocks noGrp="1"/>
          </p:cNvSpPr>
          <p:nvPr>
            <p:ph type="title"/>
          </p:nvPr>
        </p:nvSpPr>
        <p:spPr/>
        <p:txBody>
          <a:bodyPr/>
          <a:lstStyle/>
          <a:p>
            <a:pPr fontAlgn="b"/>
            <a:r>
              <a:rPr lang="en-US" dirty="0"/>
              <a:t>Niche structure and limits</a:t>
            </a:r>
          </a:p>
        </p:txBody>
      </p:sp>
      <p:sp>
        <p:nvSpPr>
          <p:cNvPr id="7" name="Rectangle 6">
            <a:extLst>
              <a:ext uri="{FF2B5EF4-FFF2-40B4-BE49-F238E27FC236}">
                <a16:creationId xmlns:a16="http://schemas.microsoft.com/office/drawing/2014/main" id="{17439B65-243A-5C41-8ADA-ADDBFD9D459B}"/>
              </a:ext>
            </a:extLst>
          </p:cNvPr>
          <p:cNvSpPr/>
          <p:nvPr/>
        </p:nvSpPr>
        <p:spPr>
          <a:xfrm>
            <a:off x="5628166" y="400110"/>
            <a:ext cx="3494567" cy="35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180F67-EDF0-E346-BDB2-A2113415A785}"/>
              </a:ext>
            </a:extLst>
          </p:cNvPr>
          <p:cNvSpPr txBox="1"/>
          <p:nvPr/>
        </p:nvSpPr>
        <p:spPr>
          <a:xfrm>
            <a:off x="0" y="6334780"/>
            <a:ext cx="12192000"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Kozak &amp; </a:t>
            </a:r>
            <a:r>
              <a:rPr lang="en-US" sz="1400" dirty="0" err="1">
                <a:latin typeface="Arial" panose="020B0604020202020204" pitchFamily="34" charset="0"/>
                <a:cs typeface="Arial" panose="020B0604020202020204" pitchFamily="34" charset="0"/>
              </a:rPr>
              <a:t>Weins</a:t>
            </a:r>
            <a:r>
              <a:rPr lang="en-US" sz="1400" dirty="0">
                <a:latin typeface="Arial" panose="020B0604020202020204" pitchFamily="34" charset="0"/>
                <a:cs typeface="Arial" panose="020B0604020202020204" pitchFamily="34" charset="0"/>
              </a:rPr>
              <a:t> (2006) Does niche conservatism promote speciation? A case study in north American salamanders. </a:t>
            </a:r>
            <a:r>
              <a:rPr lang="en-US" sz="1400" i="1" dirty="0">
                <a:latin typeface="Arial" panose="020B0604020202020204" pitchFamily="34" charset="0"/>
                <a:cs typeface="Arial" panose="020B0604020202020204" pitchFamily="34" charset="0"/>
              </a:rPr>
              <a:t>Evolution</a:t>
            </a:r>
            <a:r>
              <a:rPr lang="en-US" sz="1400" dirty="0">
                <a:latin typeface="Arial" panose="020B0604020202020204" pitchFamily="34" charset="0"/>
                <a:cs typeface="Arial" panose="020B0604020202020204" pitchFamily="34" charset="0"/>
              </a:rPr>
              <a:t> 60(12): 2604–2621</a:t>
            </a:r>
          </a:p>
          <a:p>
            <a:r>
              <a:rPr lang="en-US" sz="1400" dirty="0">
                <a:latin typeface="Arial" panose="020B0604020202020204" pitchFamily="34" charset="0"/>
                <a:cs typeface="Arial" panose="020B0604020202020204" pitchFamily="34" charset="0"/>
              </a:rPr>
              <a:t>Kozak </a:t>
            </a:r>
            <a:r>
              <a:rPr lang="en-US" sz="1400" i="1" dirty="0">
                <a:latin typeface="Arial" panose="020B0604020202020204" pitchFamily="34" charset="0"/>
                <a:cs typeface="Arial" panose="020B0604020202020204" pitchFamily="34" charset="0"/>
              </a:rPr>
              <a:t>et al</a:t>
            </a:r>
            <a:r>
              <a:rPr lang="en-US" sz="1400" dirty="0">
                <a:latin typeface="Arial" panose="020B0604020202020204" pitchFamily="34" charset="0"/>
                <a:cs typeface="Arial" panose="020B0604020202020204" pitchFamily="34" charset="0"/>
              </a:rPr>
              <a:t>. (2008) Integrating GIS-based environmental data into evolutionary biology. </a:t>
            </a:r>
            <a:r>
              <a:rPr lang="en-US" sz="1400" i="1" dirty="0">
                <a:latin typeface="Arial" panose="020B0604020202020204" pitchFamily="34" charset="0"/>
                <a:cs typeface="Arial" panose="020B0604020202020204" pitchFamily="34" charset="0"/>
              </a:rPr>
              <a:t>Trends in Ecology &amp; Evolution </a:t>
            </a:r>
            <a:r>
              <a:rPr lang="en-US" sz="1400" dirty="0">
                <a:latin typeface="Arial" panose="020B0604020202020204" pitchFamily="34" charset="0"/>
                <a:cs typeface="Arial" panose="020B0604020202020204" pitchFamily="34" charset="0"/>
              </a:rPr>
              <a:t>23(3)</a:t>
            </a:r>
          </a:p>
        </p:txBody>
      </p:sp>
      <p:pic>
        <p:nvPicPr>
          <p:cNvPr id="2" name="Picture 1">
            <a:extLst>
              <a:ext uri="{FF2B5EF4-FFF2-40B4-BE49-F238E27FC236}">
                <a16:creationId xmlns:a16="http://schemas.microsoft.com/office/drawing/2014/main" id="{10B4550C-D64E-FD4D-A1D7-6297483F97E2}"/>
              </a:ext>
            </a:extLst>
          </p:cNvPr>
          <p:cNvPicPr>
            <a:picLocks noChangeAspect="1"/>
          </p:cNvPicPr>
          <p:nvPr/>
        </p:nvPicPr>
        <p:blipFill>
          <a:blip r:embed="rId2"/>
          <a:stretch>
            <a:fillRect/>
          </a:stretch>
        </p:blipFill>
        <p:spPr>
          <a:xfrm>
            <a:off x="4837019" y="1725673"/>
            <a:ext cx="7081696" cy="3727209"/>
          </a:xfrm>
          <a:prstGeom prst="rect">
            <a:avLst/>
          </a:prstGeom>
        </p:spPr>
      </p:pic>
      <p:pic>
        <p:nvPicPr>
          <p:cNvPr id="8" name="Picture 7">
            <a:extLst>
              <a:ext uri="{FF2B5EF4-FFF2-40B4-BE49-F238E27FC236}">
                <a16:creationId xmlns:a16="http://schemas.microsoft.com/office/drawing/2014/main" id="{3AB56430-25E4-3E47-92A0-470143874102}"/>
              </a:ext>
            </a:extLst>
          </p:cNvPr>
          <p:cNvPicPr>
            <a:picLocks noChangeAspect="1"/>
          </p:cNvPicPr>
          <p:nvPr/>
        </p:nvPicPr>
        <p:blipFill>
          <a:blip r:embed="rId3"/>
          <a:stretch>
            <a:fillRect/>
          </a:stretch>
        </p:blipFill>
        <p:spPr>
          <a:xfrm>
            <a:off x="273285" y="2149866"/>
            <a:ext cx="4435736" cy="2878822"/>
          </a:xfrm>
          <a:prstGeom prst="rect">
            <a:avLst/>
          </a:prstGeom>
        </p:spPr>
      </p:pic>
      <p:sp>
        <p:nvSpPr>
          <p:cNvPr id="10" name="TextBox 9">
            <a:extLst>
              <a:ext uri="{FF2B5EF4-FFF2-40B4-BE49-F238E27FC236}">
                <a16:creationId xmlns:a16="http://schemas.microsoft.com/office/drawing/2014/main" id="{9C64E768-83CC-EE48-96F4-71A3095E74D4}"/>
              </a:ext>
            </a:extLst>
          </p:cNvPr>
          <p:cNvSpPr txBox="1"/>
          <p:nvPr/>
        </p:nvSpPr>
        <p:spPr>
          <a:xfrm>
            <a:off x="7226887" y="263910"/>
            <a:ext cx="4503580" cy="1107996"/>
          </a:xfrm>
          <a:prstGeom prst="rect">
            <a:avLst/>
          </a:prstGeom>
          <a:noFill/>
        </p:spPr>
        <p:txBody>
          <a:bodyPr wrap="square" rtlCol="0">
            <a:spAutoFit/>
          </a:bodyPr>
          <a:lstStyle/>
          <a:p>
            <a:pPr algn="ctr"/>
            <a:r>
              <a:rPr lang="en-US" sz="2200" b="1" i="1" u="sng" dirty="0">
                <a:solidFill>
                  <a:srgbClr val="0007F4"/>
                </a:solidFill>
              </a:rPr>
              <a:t>Evolutionary hypotheses</a:t>
            </a:r>
          </a:p>
          <a:p>
            <a:pPr algn="ctr"/>
            <a:r>
              <a:rPr lang="en-US" sz="2200" dirty="0">
                <a:solidFill>
                  <a:srgbClr val="0007F4"/>
                </a:solidFill>
              </a:rPr>
              <a:t>Niche conservatism?</a:t>
            </a:r>
          </a:p>
          <a:p>
            <a:pPr algn="ctr"/>
            <a:r>
              <a:rPr lang="en-US" sz="2200" dirty="0">
                <a:solidFill>
                  <a:srgbClr val="0007F4"/>
                </a:solidFill>
              </a:rPr>
              <a:t>Niche divergence?</a:t>
            </a:r>
          </a:p>
        </p:txBody>
      </p:sp>
    </p:spTree>
    <p:extLst>
      <p:ext uri="{BB962C8B-B14F-4D97-AF65-F5344CB8AC3E}">
        <p14:creationId xmlns:p14="http://schemas.microsoft.com/office/powerpoint/2010/main" val="75670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09A3A-FFEF-C842-A065-41730CDDCBA0}"/>
              </a:ext>
            </a:extLst>
          </p:cNvPr>
          <p:cNvSpPr>
            <a:spLocks noGrp="1"/>
          </p:cNvSpPr>
          <p:nvPr>
            <p:ph type="title"/>
          </p:nvPr>
        </p:nvSpPr>
        <p:spPr/>
        <p:txBody>
          <a:bodyPr/>
          <a:lstStyle/>
          <a:p>
            <a:pPr fontAlgn="b"/>
            <a:r>
              <a:rPr lang="en-US" dirty="0"/>
              <a:t>Niche structure and limits</a:t>
            </a:r>
          </a:p>
        </p:txBody>
      </p:sp>
      <p:sp>
        <p:nvSpPr>
          <p:cNvPr id="7" name="Rectangle 6">
            <a:extLst>
              <a:ext uri="{FF2B5EF4-FFF2-40B4-BE49-F238E27FC236}">
                <a16:creationId xmlns:a16="http://schemas.microsoft.com/office/drawing/2014/main" id="{17439B65-243A-5C41-8ADA-ADDBFD9D459B}"/>
              </a:ext>
            </a:extLst>
          </p:cNvPr>
          <p:cNvSpPr/>
          <p:nvPr/>
        </p:nvSpPr>
        <p:spPr>
          <a:xfrm>
            <a:off x="5628166" y="400110"/>
            <a:ext cx="3494567" cy="35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687BA64-FF34-0740-AEE3-A4014BF0A265}"/>
              </a:ext>
            </a:extLst>
          </p:cNvPr>
          <p:cNvSpPr/>
          <p:nvPr/>
        </p:nvSpPr>
        <p:spPr>
          <a:xfrm>
            <a:off x="7199949" y="2164863"/>
            <a:ext cx="3494761" cy="3301009"/>
          </a:xfrm>
          <a:prstGeom prst="rect">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28558CBF-2A93-7D42-90ED-5C24DD46345C}"/>
              </a:ext>
            </a:extLst>
          </p:cNvPr>
          <p:cNvSpPr txBox="1"/>
          <p:nvPr/>
        </p:nvSpPr>
        <p:spPr>
          <a:xfrm rot="16200000">
            <a:off x="6003876" y="3557475"/>
            <a:ext cx="1744388" cy="461665"/>
          </a:xfrm>
          <a:prstGeom prst="rect">
            <a:avLst/>
          </a:prstGeom>
          <a:noFill/>
        </p:spPr>
        <p:txBody>
          <a:bodyPr wrap="none" rtlCol="0">
            <a:spAutoFit/>
          </a:bodyPr>
          <a:lstStyle/>
          <a:p>
            <a:r>
              <a:rPr lang="en-US" sz="2400" dirty="0">
                <a:latin typeface="Arial"/>
                <a:cs typeface="Arial"/>
              </a:rPr>
              <a:t>Abundance</a:t>
            </a:r>
          </a:p>
        </p:txBody>
      </p:sp>
      <p:sp>
        <p:nvSpPr>
          <p:cNvPr id="22" name="TextBox 21">
            <a:extLst>
              <a:ext uri="{FF2B5EF4-FFF2-40B4-BE49-F238E27FC236}">
                <a16:creationId xmlns:a16="http://schemas.microsoft.com/office/drawing/2014/main" id="{17BD7AE5-B7E0-8A4B-8A5E-81E34FACD2B3}"/>
              </a:ext>
            </a:extLst>
          </p:cNvPr>
          <p:cNvSpPr txBox="1"/>
          <p:nvPr/>
        </p:nvSpPr>
        <p:spPr>
          <a:xfrm>
            <a:off x="7023565" y="5459925"/>
            <a:ext cx="3898824" cy="461665"/>
          </a:xfrm>
          <a:prstGeom prst="rect">
            <a:avLst/>
          </a:prstGeom>
          <a:noFill/>
        </p:spPr>
        <p:txBody>
          <a:bodyPr wrap="none" rtlCol="0">
            <a:spAutoFit/>
          </a:bodyPr>
          <a:lstStyle/>
          <a:p>
            <a:r>
              <a:rPr lang="en-US" sz="2400" dirty="0">
                <a:latin typeface="Arial"/>
                <a:cs typeface="Arial"/>
              </a:rPr>
              <a:t>Distance from range center</a:t>
            </a:r>
          </a:p>
        </p:txBody>
      </p:sp>
      <p:cxnSp>
        <p:nvCxnSpPr>
          <p:cNvPr id="23" name="Straight Connector 22">
            <a:extLst>
              <a:ext uri="{FF2B5EF4-FFF2-40B4-BE49-F238E27FC236}">
                <a16:creationId xmlns:a16="http://schemas.microsoft.com/office/drawing/2014/main" id="{B56E28D9-2B2A-8B45-A59C-5742C46ED98C}"/>
              </a:ext>
            </a:extLst>
          </p:cNvPr>
          <p:cNvCxnSpPr>
            <a:cxnSpLocks/>
          </p:cNvCxnSpPr>
          <p:nvPr/>
        </p:nvCxnSpPr>
        <p:spPr>
          <a:xfrm>
            <a:off x="7475521" y="2389749"/>
            <a:ext cx="2797117" cy="2797117"/>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0B5CB9D6-6A9C-894F-9629-C43C67A61282}"/>
              </a:ext>
            </a:extLst>
          </p:cNvPr>
          <p:cNvSpPr txBox="1"/>
          <p:nvPr/>
        </p:nvSpPr>
        <p:spPr>
          <a:xfrm>
            <a:off x="212901" y="1773961"/>
            <a:ext cx="4503580" cy="1107996"/>
          </a:xfrm>
          <a:prstGeom prst="rect">
            <a:avLst/>
          </a:prstGeom>
          <a:noFill/>
        </p:spPr>
        <p:txBody>
          <a:bodyPr wrap="square" rtlCol="0">
            <a:spAutoFit/>
          </a:bodyPr>
          <a:lstStyle/>
          <a:p>
            <a:pPr algn="ctr"/>
            <a:r>
              <a:rPr lang="en-US" sz="2200" b="1" i="1" u="sng" dirty="0">
                <a:solidFill>
                  <a:srgbClr val="0007F4"/>
                </a:solidFill>
              </a:rPr>
              <a:t>Abundance-Center Hypothesis:</a:t>
            </a:r>
          </a:p>
          <a:p>
            <a:pPr algn="ctr"/>
            <a:r>
              <a:rPr lang="en-US" sz="2200" dirty="0">
                <a:solidFill>
                  <a:srgbClr val="0007F4"/>
                </a:solidFill>
              </a:rPr>
              <a:t>Species are more abundance towards the geographic center of the range.</a:t>
            </a:r>
          </a:p>
        </p:txBody>
      </p:sp>
      <p:pic>
        <p:nvPicPr>
          <p:cNvPr id="2" name="Picture 1">
            <a:extLst>
              <a:ext uri="{FF2B5EF4-FFF2-40B4-BE49-F238E27FC236}">
                <a16:creationId xmlns:a16="http://schemas.microsoft.com/office/drawing/2014/main" id="{A2784E21-6A82-1949-9D06-4AF3A055A612}"/>
              </a:ext>
            </a:extLst>
          </p:cNvPr>
          <p:cNvPicPr>
            <a:picLocks noChangeAspect="1"/>
          </p:cNvPicPr>
          <p:nvPr/>
        </p:nvPicPr>
        <p:blipFill>
          <a:blip r:embed="rId2"/>
          <a:stretch>
            <a:fillRect/>
          </a:stretch>
        </p:blipFill>
        <p:spPr>
          <a:xfrm>
            <a:off x="314908" y="3267531"/>
            <a:ext cx="5908257" cy="2561988"/>
          </a:xfrm>
          <a:prstGeom prst="rect">
            <a:avLst/>
          </a:prstGeom>
        </p:spPr>
      </p:pic>
      <p:sp>
        <p:nvSpPr>
          <p:cNvPr id="10" name="TextBox 9">
            <a:extLst>
              <a:ext uri="{FF2B5EF4-FFF2-40B4-BE49-F238E27FC236}">
                <a16:creationId xmlns:a16="http://schemas.microsoft.com/office/drawing/2014/main" id="{2715EDB4-3FE5-ED4C-BC9D-EA61C3AD5CAC}"/>
              </a:ext>
            </a:extLst>
          </p:cNvPr>
          <p:cNvSpPr txBox="1"/>
          <p:nvPr/>
        </p:nvSpPr>
        <p:spPr>
          <a:xfrm>
            <a:off x="0" y="6548381"/>
            <a:ext cx="10116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Brown (1984) On the Relationship between Abundance and Distribution of Species. </a:t>
            </a:r>
            <a:r>
              <a:rPr lang="en-US" sz="1400" i="1" dirty="0">
                <a:latin typeface="Arial" panose="020B0604020202020204" pitchFamily="34" charset="0"/>
                <a:cs typeface="Arial" panose="020B0604020202020204" pitchFamily="34" charset="0"/>
              </a:rPr>
              <a:t>The American Naturalist. </a:t>
            </a:r>
            <a:r>
              <a:rPr lang="en-US" sz="1400" dirty="0">
                <a:latin typeface="Arial" panose="020B0604020202020204" pitchFamily="34" charset="0"/>
                <a:cs typeface="Arial" panose="020B0604020202020204" pitchFamily="34" charset="0"/>
              </a:rPr>
              <a:t>124(2) 255-279.</a:t>
            </a:r>
          </a:p>
        </p:txBody>
      </p:sp>
    </p:spTree>
    <p:extLst>
      <p:ext uri="{BB962C8B-B14F-4D97-AF65-F5344CB8AC3E}">
        <p14:creationId xmlns:p14="http://schemas.microsoft.com/office/powerpoint/2010/main" val="316191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09A3A-FFEF-C842-A065-41730CDDCBA0}"/>
              </a:ext>
            </a:extLst>
          </p:cNvPr>
          <p:cNvSpPr>
            <a:spLocks noGrp="1"/>
          </p:cNvSpPr>
          <p:nvPr>
            <p:ph type="title"/>
          </p:nvPr>
        </p:nvSpPr>
        <p:spPr/>
        <p:txBody>
          <a:bodyPr/>
          <a:lstStyle/>
          <a:p>
            <a:pPr fontAlgn="b"/>
            <a:r>
              <a:rPr lang="en-US" dirty="0"/>
              <a:t>Niche structure and limits</a:t>
            </a:r>
          </a:p>
        </p:txBody>
      </p:sp>
      <p:sp>
        <p:nvSpPr>
          <p:cNvPr id="7" name="Rectangle 6">
            <a:extLst>
              <a:ext uri="{FF2B5EF4-FFF2-40B4-BE49-F238E27FC236}">
                <a16:creationId xmlns:a16="http://schemas.microsoft.com/office/drawing/2014/main" id="{17439B65-243A-5C41-8ADA-ADDBFD9D459B}"/>
              </a:ext>
            </a:extLst>
          </p:cNvPr>
          <p:cNvSpPr/>
          <p:nvPr/>
        </p:nvSpPr>
        <p:spPr>
          <a:xfrm>
            <a:off x="5628166" y="400110"/>
            <a:ext cx="3494567" cy="35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6A2E819-3433-3C43-B1A3-9FBDF958FC2B}"/>
              </a:ext>
            </a:extLst>
          </p:cNvPr>
          <p:cNvPicPr>
            <a:picLocks noChangeAspect="1"/>
          </p:cNvPicPr>
          <p:nvPr/>
        </p:nvPicPr>
        <p:blipFill rotWithShape="1">
          <a:blip r:embed="rId2"/>
          <a:srcRect l="8514"/>
          <a:stretch/>
        </p:blipFill>
        <p:spPr>
          <a:xfrm rot="5400000">
            <a:off x="3948758" y="1936190"/>
            <a:ext cx="4294482" cy="4929901"/>
          </a:xfrm>
          <a:prstGeom prst="rect">
            <a:avLst/>
          </a:prstGeom>
        </p:spPr>
      </p:pic>
      <p:pic>
        <p:nvPicPr>
          <p:cNvPr id="10" name="Picture 9">
            <a:extLst>
              <a:ext uri="{FF2B5EF4-FFF2-40B4-BE49-F238E27FC236}">
                <a16:creationId xmlns:a16="http://schemas.microsoft.com/office/drawing/2014/main" id="{A45FD0D8-590A-8C42-BEE1-10C5682A2B11}"/>
              </a:ext>
            </a:extLst>
          </p:cNvPr>
          <p:cNvPicPr>
            <a:picLocks noChangeAspect="1"/>
          </p:cNvPicPr>
          <p:nvPr/>
        </p:nvPicPr>
        <p:blipFill>
          <a:blip r:embed="rId3"/>
          <a:stretch>
            <a:fillRect/>
          </a:stretch>
        </p:blipFill>
        <p:spPr>
          <a:xfrm rot="5400000">
            <a:off x="1590176" y="4199254"/>
            <a:ext cx="2110946" cy="1858893"/>
          </a:xfrm>
          <a:prstGeom prst="rect">
            <a:avLst/>
          </a:prstGeom>
        </p:spPr>
      </p:pic>
      <p:sp>
        <p:nvSpPr>
          <p:cNvPr id="11" name="TextBox 10">
            <a:extLst>
              <a:ext uri="{FF2B5EF4-FFF2-40B4-BE49-F238E27FC236}">
                <a16:creationId xmlns:a16="http://schemas.microsoft.com/office/drawing/2014/main" id="{7F7CA87B-BFD0-EA4A-8663-BC2B1A6526E9}"/>
              </a:ext>
            </a:extLst>
          </p:cNvPr>
          <p:cNvSpPr txBox="1"/>
          <p:nvPr/>
        </p:nvSpPr>
        <p:spPr>
          <a:xfrm>
            <a:off x="1847994" y="3703895"/>
            <a:ext cx="1595309" cy="369332"/>
          </a:xfrm>
          <a:prstGeom prst="rect">
            <a:avLst/>
          </a:prstGeom>
          <a:noFill/>
        </p:spPr>
        <p:txBody>
          <a:bodyPr wrap="none" rtlCol="0">
            <a:spAutoFit/>
          </a:bodyPr>
          <a:lstStyle/>
          <a:p>
            <a:r>
              <a:rPr lang="en-US" dirty="0"/>
              <a:t>Mean Density</a:t>
            </a:r>
          </a:p>
        </p:txBody>
      </p:sp>
      <p:sp>
        <p:nvSpPr>
          <p:cNvPr id="12" name="TextBox 11">
            <a:extLst>
              <a:ext uri="{FF2B5EF4-FFF2-40B4-BE49-F238E27FC236}">
                <a16:creationId xmlns:a16="http://schemas.microsoft.com/office/drawing/2014/main" id="{F4EB1C73-F7D9-5B41-9DB2-917F54701A9D}"/>
              </a:ext>
            </a:extLst>
          </p:cNvPr>
          <p:cNvSpPr txBox="1"/>
          <p:nvPr/>
        </p:nvSpPr>
        <p:spPr>
          <a:xfrm>
            <a:off x="0" y="6548381"/>
            <a:ext cx="1011635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Brown (1984) On the Relationship between Abundance and Distribution of Species. </a:t>
            </a:r>
            <a:r>
              <a:rPr lang="en-US" sz="1400" i="1" dirty="0">
                <a:latin typeface="Arial" panose="020B0604020202020204" pitchFamily="34" charset="0"/>
                <a:cs typeface="Arial" panose="020B0604020202020204" pitchFamily="34" charset="0"/>
              </a:rPr>
              <a:t>The American Naturalist. </a:t>
            </a:r>
            <a:r>
              <a:rPr lang="en-US" sz="1400" dirty="0">
                <a:latin typeface="Arial" panose="020B0604020202020204" pitchFamily="34" charset="0"/>
                <a:cs typeface="Arial" panose="020B0604020202020204" pitchFamily="34" charset="0"/>
              </a:rPr>
              <a:t>124(2) 255-279.</a:t>
            </a:r>
          </a:p>
        </p:txBody>
      </p:sp>
      <p:grpSp>
        <p:nvGrpSpPr>
          <p:cNvPr id="13" name="Group 12">
            <a:extLst>
              <a:ext uri="{FF2B5EF4-FFF2-40B4-BE49-F238E27FC236}">
                <a16:creationId xmlns:a16="http://schemas.microsoft.com/office/drawing/2014/main" id="{993ED2E8-3486-2D49-952B-E9480CB6ACC4}"/>
              </a:ext>
            </a:extLst>
          </p:cNvPr>
          <p:cNvGrpSpPr/>
          <p:nvPr/>
        </p:nvGrpSpPr>
        <p:grpSpPr>
          <a:xfrm>
            <a:off x="7272653" y="584714"/>
            <a:ext cx="4582696" cy="2885440"/>
            <a:chOff x="7177479" y="800220"/>
            <a:chExt cx="4776111" cy="3007222"/>
          </a:xfrm>
        </p:grpSpPr>
        <p:pic>
          <p:nvPicPr>
            <p:cNvPr id="14" name="Picture 13">
              <a:extLst>
                <a:ext uri="{FF2B5EF4-FFF2-40B4-BE49-F238E27FC236}">
                  <a16:creationId xmlns:a16="http://schemas.microsoft.com/office/drawing/2014/main" id="{AD3BF9A7-A7EC-3243-8331-A1C7E4EDDB3F}"/>
                </a:ext>
              </a:extLst>
            </p:cNvPr>
            <p:cNvPicPr>
              <a:picLocks noChangeAspect="1"/>
            </p:cNvPicPr>
            <p:nvPr/>
          </p:nvPicPr>
          <p:blipFill>
            <a:blip r:embed="rId4"/>
            <a:stretch>
              <a:fillRect/>
            </a:stretch>
          </p:blipFill>
          <p:spPr>
            <a:xfrm rot="5400000">
              <a:off x="8108036" y="-130337"/>
              <a:ext cx="2914997" cy="4776111"/>
            </a:xfrm>
            <a:prstGeom prst="rect">
              <a:avLst/>
            </a:prstGeom>
          </p:spPr>
        </p:pic>
        <p:sp>
          <p:nvSpPr>
            <p:cNvPr id="15" name="TextBox 14">
              <a:extLst>
                <a:ext uri="{FF2B5EF4-FFF2-40B4-BE49-F238E27FC236}">
                  <a16:creationId xmlns:a16="http://schemas.microsoft.com/office/drawing/2014/main" id="{6482261F-A0A5-B647-9881-8827D2BCFDFE}"/>
                </a:ext>
              </a:extLst>
            </p:cNvPr>
            <p:cNvSpPr txBox="1"/>
            <p:nvPr/>
          </p:nvSpPr>
          <p:spPr>
            <a:xfrm>
              <a:off x="7763061" y="3449631"/>
              <a:ext cx="4179897" cy="357811"/>
            </a:xfrm>
            <a:prstGeom prst="rect">
              <a:avLst/>
            </a:prstGeom>
            <a:solidFill>
              <a:schemeClr val="bg1"/>
            </a:solidFill>
          </p:spPr>
          <p:txBody>
            <a:bodyPr wrap="square" rtlCol="0">
              <a:spAutoFit/>
            </a:bodyPr>
            <a:lstStyle/>
            <a:p>
              <a:pPr algn="ctr"/>
              <a:r>
                <a:rPr lang="en-US" dirty="0"/>
                <a:t>Distance from center of distribution (km)</a:t>
              </a:r>
            </a:p>
          </p:txBody>
        </p:sp>
        <p:sp>
          <p:nvSpPr>
            <p:cNvPr id="16" name="TextBox 15">
              <a:extLst>
                <a:ext uri="{FF2B5EF4-FFF2-40B4-BE49-F238E27FC236}">
                  <a16:creationId xmlns:a16="http://schemas.microsoft.com/office/drawing/2014/main" id="{34D81BDF-1E91-C842-A692-EDEBC65D3672}"/>
                </a:ext>
              </a:extLst>
            </p:cNvPr>
            <p:cNvSpPr txBox="1"/>
            <p:nvPr/>
          </p:nvSpPr>
          <p:spPr>
            <a:xfrm rot="16200000">
              <a:off x="6700504" y="1792081"/>
              <a:ext cx="1585865" cy="369332"/>
            </a:xfrm>
            <a:prstGeom prst="rect">
              <a:avLst/>
            </a:prstGeom>
            <a:solidFill>
              <a:schemeClr val="bg1"/>
            </a:solidFill>
          </p:spPr>
          <p:txBody>
            <a:bodyPr wrap="square" rtlCol="0">
              <a:spAutoFit/>
            </a:bodyPr>
            <a:lstStyle/>
            <a:p>
              <a:pPr algn="ctr"/>
              <a:r>
                <a:rPr lang="en-US" dirty="0"/>
                <a:t>Mean density</a:t>
              </a:r>
            </a:p>
          </p:txBody>
        </p:sp>
      </p:grpSp>
      <p:sp>
        <p:nvSpPr>
          <p:cNvPr id="17" name="TextBox 16">
            <a:extLst>
              <a:ext uri="{FF2B5EF4-FFF2-40B4-BE49-F238E27FC236}">
                <a16:creationId xmlns:a16="http://schemas.microsoft.com/office/drawing/2014/main" id="{7438006B-2713-7242-BE53-0D322F7158B3}"/>
              </a:ext>
            </a:extLst>
          </p:cNvPr>
          <p:cNvSpPr txBox="1"/>
          <p:nvPr/>
        </p:nvSpPr>
        <p:spPr>
          <a:xfrm>
            <a:off x="212901" y="1773961"/>
            <a:ext cx="4503580" cy="1107996"/>
          </a:xfrm>
          <a:prstGeom prst="rect">
            <a:avLst/>
          </a:prstGeom>
          <a:noFill/>
        </p:spPr>
        <p:txBody>
          <a:bodyPr wrap="square" rtlCol="0">
            <a:spAutoFit/>
          </a:bodyPr>
          <a:lstStyle/>
          <a:p>
            <a:pPr algn="ctr"/>
            <a:r>
              <a:rPr lang="en-US" sz="2200" b="1" i="1" u="sng" dirty="0">
                <a:solidFill>
                  <a:srgbClr val="0007F4"/>
                </a:solidFill>
              </a:rPr>
              <a:t>Abundance-Center Hypothesis:</a:t>
            </a:r>
          </a:p>
          <a:p>
            <a:pPr algn="ctr"/>
            <a:r>
              <a:rPr lang="en-US" sz="2200" dirty="0">
                <a:solidFill>
                  <a:srgbClr val="0007F4"/>
                </a:solidFill>
              </a:rPr>
              <a:t>Species are more abundance towards the geographic center of the range.</a:t>
            </a:r>
          </a:p>
        </p:txBody>
      </p:sp>
      <p:pic>
        <p:nvPicPr>
          <p:cNvPr id="18" name="Picture 17">
            <a:extLst>
              <a:ext uri="{FF2B5EF4-FFF2-40B4-BE49-F238E27FC236}">
                <a16:creationId xmlns:a16="http://schemas.microsoft.com/office/drawing/2014/main" id="{7E4588D8-650C-2A4B-9138-8EC22E60218D}"/>
              </a:ext>
            </a:extLst>
          </p:cNvPr>
          <p:cNvPicPr>
            <a:picLocks noChangeAspect="1"/>
          </p:cNvPicPr>
          <p:nvPr/>
        </p:nvPicPr>
        <p:blipFill rotWithShape="1">
          <a:blip r:embed="rId2"/>
          <a:srcRect l="1568" t="34251" r="90374" b="11899"/>
          <a:stretch/>
        </p:blipFill>
        <p:spPr>
          <a:xfrm rot="5400000">
            <a:off x="9563262" y="2626645"/>
            <a:ext cx="387596" cy="2720123"/>
          </a:xfrm>
          <a:prstGeom prst="rect">
            <a:avLst/>
          </a:prstGeom>
        </p:spPr>
      </p:pic>
      <p:pic>
        <p:nvPicPr>
          <p:cNvPr id="19" name="Picture 18">
            <a:extLst>
              <a:ext uri="{FF2B5EF4-FFF2-40B4-BE49-F238E27FC236}">
                <a16:creationId xmlns:a16="http://schemas.microsoft.com/office/drawing/2014/main" id="{938D21F9-6A00-214A-89E9-F53DAB6405B9}"/>
              </a:ext>
            </a:extLst>
          </p:cNvPr>
          <p:cNvPicPr>
            <a:picLocks noChangeAspect="1"/>
          </p:cNvPicPr>
          <p:nvPr/>
        </p:nvPicPr>
        <p:blipFill>
          <a:blip r:embed="rId5"/>
          <a:stretch>
            <a:fillRect/>
          </a:stretch>
        </p:blipFill>
        <p:spPr>
          <a:xfrm>
            <a:off x="8285094" y="4136036"/>
            <a:ext cx="2943932" cy="2207949"/>
          </a:xfrm>
          <a:prstGeom prst="rect">
            <a:avLst/>
          </a:prstGeom>
          <a:ln>
            <a:solidFill>
              <a:schemeClr val="tx1"/>
            </a:solidFill>
          </a:ln>
        </p:spPr>
      </p:pic>
    </p:spTree>
    <p:extLst>
      <p:ext uri="{BB962C8B-B14F-4D97-AF65-F5344CB8AC3E}">
        <p14:creationId xmlns:p14="http://schemas.microsoft.com/office/powerpoint/2010/main" val="1625862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09A3A-FFEF-C842-A065-41730CDDCBA0}"/>
              </a:ext>
            </a:extLst>
          </p:cNvPr>
          <p:cNvSpPr>
            <a:spLocks noGrp="1"/>
          </p:cNvSpPr>
          <p:nvPr>
            <p:ph type="title"/>
          </p:nvPr>
        </p:nvSpPr>
        <p:spPr/>
        <p:txBody>
          <a:bodyPr/>
          <a:lstStyle/>
          <a:p>
            <a:pPr fontAlgn="b"/>
            <a:r>
              <a:rPr lang="en-US" dirty="0"/>
              <a:t>Niche structure and limits</a:t>
            </a:r>
          </a:p>
        </p:txBody>
      </p:sp>
      <p:sp>
        <p:nvSpPr>
          <p:cNvPr id="7" name="Rectangle 6">
            <a:extLst>
              <a:ext uri="{FF2B5EF4-FFF2-40B4-BE49-F238E27FC236}">
                <a16:creationId xmlns:a16="http://schemas.microsoft.com/office/drawing/2014/main" id="{17439B65-243A-5C41-8ADA-ADDBFD9D459B}"/>
              </a:ext>
            </a:extLst>
          </p:cNvPr>
          <p:cNvSpPr/>
          <p:nvPr/>
        </p:nvSpPr>
        <p:spPr>
          <a:xfrm>
            <a:off x="5628166" y="400110"/>
            <a:ext cx="3494567" cy="35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8006B-2713-7242-BE53-0D322F7158B3}"/>
              </a:ext>
            </a:extLst>
          </p:cNvPr>
          <p:cNvSpPr txBox="1"/>
          <p:nvPr/>
        </p:nvSpPr>
        <p:spPr>
          <a:xfrm>
            <a:off x="212901" y="1773961"/>
            <a:ext cx="4503580" cy="1107996"/>
          </a:xfrm>
          <a:prstGeom prst="rect">
            <a:avLst/>
          </a:prstGeom>
          <a:noFill/>
        </p:spPr>
        <p:txBody>
          <a:bodyPr wrap="square" rtlCol="0">
            <a:spAutoFit/>
          </a:bodyPr>
          <a:lstStyle/>
          <a:p>
            <a:pPr algn="ctr"/>
            <a:r>
              <a:rPr lang="en-US" sz="2200" b="1" i="1" u="sng" dirty="0">
                <a:solidFill>
                  <a:srgbClr val="0007F4"/>
                </a:solidFill>
              </a:rPr>
              <a:t>Abundance-Center Hypothesis:</a:t>
            </a:r>
          </a:p>
          <a:p>
            <a:pPr algn="ctr"/>
            <a:r>
              <a:rPr lang="en-US" sz="2200" dirty="0">
                <a:solidFill>
                  <a:srgbClr val="0007F4"/>
                </a:solidFill>
              </a:rPr>
              <a:t>Species are more abundance towards the geographic center of the range.</a:t>
            </a:r>
          </a:p>
        </p:txBody>
      </p:sp>
      <p:pic>
        <p:nvPicPr>
          <p:cNvPr id="20" name="Picture 2" descr="image">
            <a:extLst>
              <a:ext uri="{FF2B5EF4-FFF2-40B4-BE49-F238E27FC236}">
                <a16:creationId xmlns:a16="http://schemas.microsoft.com/office/drawing/2014/main" id="{4FEC7709-8E8B-744D-ACDE-885BE4560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1988" y="2587499"/>
            <a:ext cx="6504902" cy="317283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DA8692B6-A041-804C-A30C-64EBD3395C50}"/>
              </a:ext>
            </a:extLst>
          </p:cNvPr>
          <p:cNvSpPr/>
          <p:nvPr/>
        </p:nvSpPr>
        <p:spPr>
          <a:xfrm>
            <a:off x="5277683" y="2086958"/>
            <a:ext cx="6505184" cy="400110"/>
          </a:xfrm>
          <a:prstGeom prst="rect">
            <a:avLst/>
          </a:prstGeom>
        </p:spPr>
        <p:txBody>
          <a:bodyPr wrap="square">
            <a:spAutoFit/>
          </a:bodyPr>
          <a:lstStyle/>
          <a:p>
            <a:pPr algn="ctr"/>
            <a:r>
              <a:rPr lang="en-GB" sz="2000" dirty="0">
                <a:solidFill>
                  <a:srgbClr val="FF0000"/>
                </a:solidFill>
                <a:latin typeface="Arial" panose="020B0604020202020204" pitchFamily="34" charset="0"/>
                <a:cs typeface="Arial" panose="020B0604020202020204" pitchFamily="34" charset="0"/>
              </a:rPr>
              <a:t>For &gt;1,400 species of birds, trees, mammals, fishes:</a:t>
            </a:r>
          </a:p>
        </p:txBody>
      </p:sp>
      <p:sp>
        <p:nvSpPr>
          <p:cNvPr id="22" name="Rectangle 21">
            <a:extLst>
              <a:ext uri="{FF2B5EF4-FFF2-40B4-BE49-F238E27FC236}">
                <a16:creationId xmlns:a16="http://schemas.microsoft.com/office/drawing/2014/main" id="{12EC0F2A-B2C6-BF46-86EF-4555BCC44D87}"/>
              </a:ext>
            </a:extLst>
          </p:cNvPr>
          <p:cNvSpPr/>
          <p:nvPr/>
        </p:nvSpPr>
        <p:spPr>
          <a:xfrm>
            <a:off x="0" y="6550223"/>
            <a:ext cx="12192000" cy="307777"/>
          </a:xfrm>
          <a:prstGeom prst="rect">
            <a:avLst/>
          </a:prstGeom>
        </p:spPr>
        <p:txBody>
          <a:bodyPr wrap="square">
            <a:spAutoFit/>
          </a:bodyPr>
          <a:lstStyle/>
          <a:p>
            <a:r>
              <a:rPr lang="en-GB" sz="1400" dirty="0">
                <a:solidFill>
                  <a:srgbClr val="1C1D1E"/>
                </a:solidFill>
                <a:latin typeface="Arial" panose="020B0604020202020204" pitchFamily="34" charset="0"/>
                <a:cs typeface="Arial" panose="020B0604020202020204" pitchFamily="34" charset="0"/>
              </a:rPr>
              <a:t>Dallas et al. (2017) Species are not most abundant in the centre of their geographic range or climatic niche. </a:t>
            </a:r>
            <a:r>
              <a:rPr lang="en-GB" sz="1400" i="1" dirty="0">
                <a:solidFill>
                  <a:srgbClr val="1C1D1E"/>
                </a:solidFill>
                <a:latin typeface="Arial" panose="020B0604020202020204" pitchFamily="34" charset="0"/>
                <a:cs typeface="Arial" panose="020B0604020202020204" pitchFamily="34" charset="0"/>
              </a:rPr>
              <a:t>Ecology Letters</a:t>
            </a:r>
            <a:r>
              <a:rPr lang="en-GB" sz="1400" dirty="0">
                <a:solidFill>
                  <a:srgbClr val="1C1D1E"/>
                </a:solidFill>
                <a:latin typeface="Arial" panose="020B0604020202020204" pitchFamily="34" charset="0"/>
                <a:cs typeface="Arial" panose="020B0604020202020204" pitchFamily="34" charset="0"/>
              </a:rPr>
              <a:t>. </a:t>
            </a:r>
            <a:r>
              <a:rPr lang="en-GB" sz="1400" dirty="0">
                <a:solidFill>
                  <a:srgbClr val="005274"/>
                </a:solidFill>
                <a:latin typeface="Arial" panose="020B0604020202020204" pitchFamily="34" charset="0"/>
                <a:cs typeface="Arial" panose="020B0604020202020204" pitchFamily="34" charset="0"/>
                <a:hlinkClick r:id="rId3"/>
              </a:rPr>
              <a:t>10.1111/ele.12860</a:t>
            </a:r>
            <a:endParaRPr lang="en-GB" sz="1400" dirty="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FE4A211D-D6C7-5C43-B013-8BAE6D8BFA1C}"/>
              </a:ext>
            </a:extLst>
          </p:cNvPr>
          <p:cNvPicPr>
            <a:picLocks noChangeAspect="1"/>
          </p:cNvPicPr>
          <p:nvPr/>
        </p:nvPicPr>
        <p:blipFill>
          <a:blip r:embed="rId4"/>
          <a:stretch>
            <a:fillRect/>
          </a:stretch>
        </p:blipFill>
        <p:spPr>
          <a:xfrm>
            <a:off x="413422" y="3279213"/>
            <a:ext cx="4303059" cy="2475674"/>
          </a:xfrm>
          <a:prstGeom prst="rect">
            <a:avLst/>
          </a:prstGeom>
        </p:spPr>
      </p:pic>
      <p:cxnSp>
        <p:nvCxnSpPr>
          <p:cNvPr id="24" name="Straight Connector 23">
            <a:extLst>
              <a:ext uri="{FF2B5EF4-FFF2-40B4-BE49-F238E27FC236}">
                <a16:creationId xmlns:a16="http://schemas.microsoft.com/office/drawing/2014/main" id="{213C8C2E-F357-304B-A1B1-337DF22A9139}"/>
              </a:ext>
            </a:extLst>
          </p:cNvPr>
          <p:cNvCxnSpPr>
            <a:cxnSpLocks/>
          </p:cNvCxnSpPr>
          <p:nvPr/>
        </p:nvCxnSpPr>
        <p:spPr>
          <a:xfrm>
            <a:off x="971920" y="4400427"/>
            <a:ext cx="3673652" cy="0"/>
          </a:xfrm>
          <a:prstGeom prst="line">
            <a:avLst/>
          </a:prstGeom>
          <a:ln w="38100">
            <a:solidFill>
              <a:srgbClr val="004CFF"/>
            </a:solidFill>
            <a:prstDash val="sys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7209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09A3A-FFEF-C842-A065-41730CDDCBA0}"/>
              </a:ext>
            </a:extLst>
          </p:cNvPr>
          <p:cNvSpPr>
            <a:spLocks noGrp="1"/>
          </p:cNvSpPr>
          <p:nvPr>
            <p:ph type="title"/>
          </p:nvPr>
        </p:nvSpPr>
        <p:spPr/>
        <p:txBody>
          <a:bodyPr/>
          <a:lstStyle/>
          <a:p>
            <a:pPr fontAlgn="b"/>
            <a:r>
              <a:rPr lang="en-US" dirty="0"/>
              <a:t>Niche structure and limits</a:t>
            </a:r>
          </a:p>
        </p:txBody>
      </p:sp>
      <p:sp>
        <p:nvSpPr>
          <p:cNvPr id="7" name="Rectangle 6">
            <a:extLst>
              <a:ext uri="{FF2B5EF4-FFF2-40B4-BE49-F238E27FC236}">
                <a16:creationId xmlns:a16="http://schemas.microsoft.com/office/drawing/2014/main" id="{17439B65-243A-5C41-8ADA-ADDBFD9D459B}"/>
              </a:ext>
            </a:extLst>
          </p:cNvPr>
          <p:cNvSpPr/>
          <p:nvPr/>
        </p:nvSpPr>
        <p:spPr>
          <a:xfrm>
            <a:off x="5628166" y="400110"/>
            <a:ext cx="3494567" cy="357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38006B-2713-7242-BE53-0D322F7158B3}"/>
              </a:ext>
            </a:extLst>
          </p:cNvPr>
          <p:cNvSpPr txBox="1"/>
          <p:nvPr/>
        </p:nvSpPr>
        <p:spPr>
          <a:xfrm>
            <a:off x="212901" y="1773961"/>
            <a:ext cx="4503580" cy="1107996"/>
          </a:xfrm>
          <a:prstGeom prst="rect">
            <a:avLst/>
          </a:prstGeom>
          <a:noFill/>
        </p:spPr>
        <p:txBody>
          <a:bodyPr wrap="square" rtlCol="0">
            <a:spAutoFit/>
          </a:bodyPr>
          <a:lstStyle/>
          <a:p>
            <a:pPr algn="ctr"/>
            <a:r>
              <a:rPr lang="en-US" sz="2200" b="1" i="1" u="sng" dirty="0">
                <a:solidFill>
                  <a:srgbClr val="0007F4"/>
                </a:solidFill>
              </a:rPr>
              <a:t>Abundance-Center Hypothesis:</a:t>
            </a:r>
          </a:p>
          <a:p>
            <a:pPr algn="ctr"/>
            <a:r>
              <a:rPr lang="en-US" sz="2200" dirty="0">
                <a:solidFill>
                  <a:srgbClr val="0007F4"/>
                </a:solidFill>
              </a:rPr>
              <a:t>Species are more abundance towards the geographic center of the range.</a:t>
            </a:r>
          </a:p>
        </p:txBody>
      </p:sp>
      <p:sp>
        <p:nvSpPr>
          <p:cNvPr id="22" name="Rectangle 21">
            <a:extLst>
              <a:ext uri="{FF2B5EF4-FFF2-40B4-BE49-F238E27FC236}">
                <a16:creationId xmlns:a16="http://schemas.microsoft.com/office/drawing/2014/main" id="{12EC0F2A-B2C6-BF46-86EF-4555BCC44D87}"/>
              </a:ext>
            </a:extLst>
          </p:cNvPr>
          <p:cNvSpPr/>
          <p:nvPr/>
        </p:nvSpPr>
        <p:spPr>
          <a:xfrm>
            <a:off x="0" y="6550223"/>
            <a:ext cx="12192000" cy="307777"/>
          </a:xfrm>
          <a:prstGeom prst="rect">
            <a:avLst/>
          </a:prstGeom>
        </p:spPr>
        <p:txBody>
          <a:bodyPr wrap="square">
            <a:spAutoFit/>
          </a:bodyPr>
          <a:lstStyle/>
          <a:p>
            <a:r>
              <a:rPr lang="en-GB" sz="1400" dirty="0">
                <a:solidFill>
                  <a:srgbClr val="1C1D1E"/>
                </a:solidFill>
                <a:latin typeface="Arial" panose="020B0604020202020204" pitchFamily="34" charset="0"/>
                <a:cs typeface="Arial" panose="020B0604020202020204" pitchFamily="34" charset="0"/>
              </a:rPr>
              <a:t>Dallas et al. (2017) Species are not most abundant in the centre of their geographic range or climatic niche. </a:t>
            </a:r>
            <a:r>
              <a:rPr lang="en-GB" sz="1400" i="1" dirty="0">
                <a:solidFill>
                  <a:srgbClr val="1C1D1E"/>
                </a:solidFill>
                <a:latin typeface="Arial" panose="020B0604020202020204" pitchFamily="34" charset="0"/>
                <a:cs typeface="Arial" panose="020B0604020202020204" pitchFamily="34" charset="0"/>
              </a:rPr>
              <a:t>Ecology Letters</a:t>
            </a:r>
            <a:r>
              <a:rPr lang="en-GB" sz="1400" dirty="0">
                <a:solidFill>
                  <a:srgbClr val="1C1D1E"/>
                </a:solidFill>
                <a:latin typeface="Arial" panose="020B0604020202020204" pitchFamily="34" charset="0"/>
                <a:cs typeface="Arial" panose="020B0604020202020204" pitchFamily="34" charset="0"/>
              </a:rPr>
              <a:t>. </a:t>
            </a:r>
            <a:r>
              <a:rPr lang="en-GB" sz="1400" dirty="0">
                <a:solidFill>
                  <a:srgbClr val="005274"/>
                </a:solidFill>
                <a:latin typeface="Arial" panose="020B0604020202020204" pitchFamily="34" charset="0"/>
                <a:cs typeface="Arial" panose="020B0604020202020204" pitchFamily="34" charset="0"/>
                <a:hlinkClick r:id="rId2"/>
              </a:rPr>
              <a:t>10.1111/ele.12860</a:t>
            </a:r>
            <a:endParaRPr lang="en-GB" sz="14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FFE306AD-DB42-994F-84D2-E815360399B2}"/>
              </a:ext>
            </a:extLst>
          </p:cNvPr>
          <p:cNvPicPr>
            <a:picLocks noChangeAspect="1"/>
          </p:cNvPicPr>
          <p:nvPr/>
        </p:nvPicPr>
        <p:blipFill>
          <a:blip r:embed="rId3"/>
          <a:stretch>
            <a:fillRect/>
          </a:stretch>
        </p:blipFill>
        <p:spPr>
          <a:xfrm>
            <a:off x="732081" y="2928068"/>
            <a:ext cx="3830979" cy="3564807"/>
          </a:xfrm>
          <a:prstGeom prst="rect">
            <a:avLst/>
          </a:prstGeom>
        </p:spPr>
      </p:pic>
      <p:pic>
        <p:nvPicPr>
          <p:cNvPr id="15" name="Picture 2" descr="image">
            <a:extLst>
              <a:ext uri="{FF2B5EF4-FFF2-40B4-BE49-F238E27FC236}">
                <a16:creationId xmlns:a16="http://schemas.microsoft.com/office/drawing/2014/main" id="{A2AA4151-B8B5-1247-9A07-CF525927E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1988" y="2587499"/>
            <a:ext cx="6504902" cy="317283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0F253D5-7C98-2144-9C34-6B5E7C765D81}"/>
              </a:ext>
            </a:extLst>
          </p:cNvPr>
          <p:cNvSpPr/>
          <p:nvPr/>
        </p:nvSpPr>
        <p:spPr>
          <a:xfrm>
            <a:off x="5277683" y="2086958"/>
            <a:ext cx="6505184" cy="400110"/>
          </a:xfrm>
          <a:prstGeom prst="rect">
            <a:avLst/>
          </a:prstGeom>
        </p:spPr>
        <p:txBody>
          <a:bodyPr wrap="square">
            <a:spAutoFit/>
          </a:bodyPr>
          <a:lstStyle/>
          <a:p>
            <a:pPr algn="ctr"/>
            <a:r>
              <a:rPr lang="en-GB" sz="2000" dirty="0">
                <a:solidFill>
                  <a:srgbClr val="FF0000"/>
                </a:solidFill>
                <a:latin typeface="Arial" panose="020B0604020202020204" pitchFamily="34" charset="0"/>
                <a:cs typeface="Arial" panose="020B0604020202020204" pitchFamily="34" charset="0"/>
              </a:rPr>
              <a:t>For &gt;1,400 species of birds, trees, mammals, fishes:</a:t>
            </a:r>
          </a:p>
        </p:txBody>
      </p:sp>
      <p:sp>
        <p:nvSpPr>
          <p:cNvPr id="4" name="Rounded Rectangle 3">
            <a:extLst>
              <a:ext uri="{FF2B5EF4-FFF2-40B4-BE49-F238E27FC236}">
                <a16:creationId xmlns:a16="http://schemas.microsoft.com/office/drawing/2014/main" id="{689322D6-9DFD-2B4F-BAC4-D8F4CE9FB040}"/>
              </a:ext>
            </a:extLst>
          </p:cNvPr>
          <p:cNvSpPr/>
          <p:nvPr/>
        </p:nvSpPr>
        <p:spPr>
          <a:xfrm>
            <a:off x="7029583" y="3276959"/>
            <a:ext cx="3001383" cy="1183341"/>
          </a:xfrm>
          <a:prstGeom prst="round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dirty="0">
                <a:solidFill>
                  <a:schemeClr val="tx1"/>
                </a:solidFill>
                <a:latin typeface="Arial" panose="020B0604020202020204" pitchFamily="34" charset="0"/>
                <a:cs typeface="Arial" panose="020B0604020202020204" pitchFamily="34" charset="0"/>
              </a:rPr>
              <a:t>Why not?</a:t>
            </a:r>
          </a:p>
        </p:txBody>
      </p:sp>
    </p:spTree>
    <p:extLst>
      <p:ext uri="{BB962C8B-B14F-4D97-AF65-F5344CB8AC3E}">
        <p14:creationId xmlns:p14="http://schemas.microsoft.com/office/powerpoint/2010/main" val="12204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1417</Words>
  <Application>Microsoft Macintosh PowerPoint</Application>
  <PresentationFormat>Widescreen</PresentationFormat>
  <Paragraphs>123</Paragraphs>
  <Slides>22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Wingdings</vt:lpstr>
      <vt:lpstr>Office Theme</vt:lpstr>
      <vt:lpstr>PowerPoint Presentation</vt:lpstr>
      <vt:lpstr>Applications of SDMs</vt:lpstr>
      <vt:lpstr>(Some) Potential applications of SDMs/ENMs</vt:lpstr>
      <vt:lpstr>Niche structure and limits</vt:lpstr>
      <vt:lpstr>Niche structure and limits</vt:lpstr>
      <vt:lpstr>Niche structure and limits</vt:lpstr>
      <vt:lpstr>Niche structure and limits</vt:lpstr>
      <vt:lpstr>Niche structure and limits</vt:lpstr>
      <vt:lpstr>Niche structure and limits</vt:lpstr>
      <vt:lpstr>Pitfalls</vt:lpstr>
      <vt:lpstr>Pitfalls</vt:lpstr>
      <vt:lpstr>Pitfalls</vt:lpstr>
      <vt:lpstr>Pitfalls</vt:lpstr>
      <vt:lpstr>Potential?</vt:lpstr>
      <vt:lpstr>PowerPoint Presentation</vt:lpstr>
      <vt:lpstr>Potential?</vt:lpstr>
      <vt:lpstr>Invasive species</vt:lpstr>
      <vt:lpstr>Invasive species</vt:lpstr>
      <vt:lpstr>Pitfalls</vt:lpstr>
      <vt:lpstr>PowerPoint Presentation</vt:lpstr>
      <vt:lpstr>Emerging infectious disease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Muscarella</dc:creator>
  <cp:lastModifiedBy>Robert Muscarella</cp:lastModifiedBy>
  <cp:revision>15</cp:revision>
  <dcterms:created xsi:type="dcterms:W3CDTF">2021-06-10T20:27:19Z</dcterms:created>
  <dcterms:modified xsi:type="dcterms:W3CDTF">2021-06-11T10:10:28Z</dcterms:modified>
</cp:coreProperties>
</file>